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9" r:id="rId3"/>
    <p:sldId id="261" r:id="rId4"/>
    <p:sldId id="260" r:id="rId5"/>
    <p:sldId id="264" r:id="rId6"/>
    <p:sldId id="265" r:id="rId7"/>
    <p:sldId id="266" r:id="rId8"/>
    <p:sldId id="286" r:id="rId9"/>
    <p:sldId id="287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96" r:id="rId27"/>
    <p:sldId id="284" r:id="rId28"/>
    <p:sldId id="263" r:id="rId29"/>
    <p:sldId id="276" r:id="rId30"/>
    <p:sldId id="288" r:id="rId31"/>
    <p:sldId id="289" r:id="rId32"/>
    <p:sldId id="292" r:id="rId33"/>
    <p:sldId id="293" r:id="rId34"/>
    <p:sldId id="29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22362"/>
            <a:ext cx="8791575" cy="4097337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C00000"/>
                </a:solidFill>
              </a:rPr>
              <a:t>Початкова школа</a:t>
            </a:r>
            <a:br>
              <a:rPr lang="uk-UA" sz="6000" dirty="0" smtClean="0">
                <a:solidFill>
                  <a:srgbClr val="C00000"/>
                </a:solidFill>
              </a:rPr>
            </a:br>
            <a:r>
              <a:rPr lang="uk-UA" sz="6000" dirty="0" smtClean="0">
                <a:solidFill>
                  <a:srgbClr val="C00000"/>
                </a:solidFill>
              </a:rPr>
              <a:t> імені Софії </a:t>
            </a:r>
            <a:r>
              <a:rPr lang="uk-UA" sz="6000" dirty="0" err="1" smtClean="0">
                <a:solidFill>
                  <a:srgbClr val="C00000"/>
                </a:solidFill>
              </a:rPr>
              <a:t>русової</a:t>
            </a:r>
            <a:r>
              <a:rPr lang="uk-UA" sz="6000" dirty="0" smtClean="0">
                <a:solidFill>
                  <a:srgbClr val="C00000"/>
                </a:solidFill>
              </a:rPr>
              <a:t/>
            </a:r>
            <a:br>
              <a:rPr lang="uk-UA" sz="6000" dirty="0" smtClean="0">
                <a:solidFill>
                  <a:srgbClr val="C00000"/>
                </a:solidFill>
              </a:rPr>
            </a:br>
            <a:r>
              <a:rPr lang="uk-UA" sz="6000" dirty="0" smtClean="0">
                <a:solidFill>
                  <a:srgbClr val="C00000"/>
                </a:solidFill>
              </a:rPr>
              <a:t>ІВАНО-ФРАНКІВСЬКОЇ МІСЬКОЇ РАДИ</a:t>
            </a:r>
            <a:endParaRPr lang="uk-UA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1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173" y="374678"/>
            <a:ext cx="9648507" cy="59651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20196" y="7939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Влітку 2019р. відкрито додатковий 1-й </a:t>
            </a:r>
            <a:r>
              <a:rPr lang="uk-UA" b="1" i="1" dirty="0" smtClean="0">
                <a:solidFill>
                  <a:srgbClr val="FF0000"/>
                </a:solidFill>
              </a:rPr>
              <a:t>клас, </a:t>
            </a:r>
            <a:r>
              <a:rPr lang="uk-UA" b="1" i="1" dirty="0" smtClean="0">
                <a:solidFill>
                  <a:srgbClr val="FF0000"/>
                </a:solidFill>
              </a:rPr>
              <a:t>створено умови для його </a:t>
            </a:r>
            <a:r>
              <a:rPr lang="uk-UA" b="1" i="1" dirty="0" smtClean="0">
                <a:solidFill>
                  <a:srgbClr val="FF0000"/>
                </a:solidFill>
              </a:rPr>
              <a:t>функціонування.</a:t>
            </a:r>
          </a:p>
        </p:txBody>
      </p:sp>
    </p:spTree>
    <p:extLst>
      <p:ext uri="{BB962C8B-B14F-4D97-AF65-F5344CB8AC3E}">
        <p14:creationId xmlns:p14="http://schemas.microsoft.com/office/powerpoint/2010/main" xmlns="" val="15873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frt3-2.xx.fbcdn.net/v/t1.15752-9/76965654_2331729976939254_4615033060671356928_n.jpg?_nc_cat=105&amp;_nc_oc=AQkBu7PnoSz8LlKDOCznlNJo7yHP-7zZPvnL6g23IzOhA3irE-8AwVbUKBitr_VwGXY&amp;_nc_ht=scontent-frt3-2.xx&amp;oh=841e683775a9046ea0e6687d6b0c4ad4&amp;oe=5E4131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093" y="-2148841"/>
            <a:ext cx="12219093" cy="9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21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frt3-2.xx.fbcdn.net/v/t1.15752-9/74209153_2538278342960774_6348048778309664768_n.jpg?_nc_cat=108&amp;_nc_oc=AQkBwLoJn_1w7-pddLR2CnxEQ9JXS4rmoTBhXlpoIQ6vlbayUtW2StPtSRnlF9I07a8&amp;_nc_ht=scontent-frt3-2.xx&amp;oh=6e5b0d4db5ecde4e6847664e910efdb5&amp;oe=5E3DFA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829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94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frt3-2.xx.fbcdn.net/v/t1.15752-9/75462398_712739822579438_3780760788982038528_n.jpg?_nc_cat=101&amp;_nc_oc=AQnpVvfM6RoqnBUHCwUKAlEtvrag68wtQhMiXpxoPnpxaw1lpBpFSDDUDT0a2KOc5r0&amp;_nc_ht=scontent-frt3-2.xx&amp;oh=cc46712797bdf00a727416dd8f32beba&amp;oe=5E874E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43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frt3-2.xx.fbcdn.net/v/t1.15752-9/74569450_2503172919765580_2404065788831989760_n.jpg?_nc_cat=104&amp;_nc_oc=AQkHtrcIsMNvciehuKEBob4N-_mWxz63SN87EyDbPZk31Yx5MraAQU7rHMNl67KTyaQ&amp;_nc_ht=scontent-frt3-2.xx&amp;oh=3e304bf429519a9e896df6fac78af84f&amp;oe=5E5446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82879"/>
            <a:ext cx="7051039" cy="64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877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2056" r="-963" b="13499"/>
          <a:stretch/>
        </p:blipFill>
        <p:spPr>
          <a:xfrm>
            <a:off x="2646680" y="589280"/>
            <a:ext cx="692404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30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frt3-2.xx.fbcdn.net/v/t1.15752-9/75093794_603870946819541_9172068231597260800_n.jpg?_nc_cat=100&amp;_nc_oc=AQkWWJ29t_eEhP-d1h7dTrZsFzt3pRLM73GKSx0Q-R7WHRKs-CGTXgl_Sj739Gr4kfc&amp;_nc_ht=scontent-frt3-2.xx&amp;oh=9c82d1c17c052de054605635fef3573b&amp;oe=5E538C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54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frt3-2.xx.fbcdn.net/v/t1.15752-9/75561630_398828617659476_4318183956466892800_n.jpg?_nc_cat=110&amp;_nc_oc=AQmpVc27BfZr37f2g3fIryhKpO7zRV2NhlPMae2t8hDJbZgo3tAiC7bgPf21Vu34APM&amp;_nc_ht=scontent-frt3-2.xx&amp;oh=881e63b3fad93853cbc1e6a25e0710e9&amp;oe=5E504B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7635" y="304800"/>
            <a:ext cx="4579619" cy="610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01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frt3-2.xx.fbcdn.net/v/t1.15752-9/75341001_528543711321955_8058426620978921472_n.jpg?_nc_cat=101&amp;_nc_oc=AQkFqBi6BuYoDIMtcFWR8_jv9cyd-ynAfwQd-rFaFsAtLp9vz_6-HaZiOfg59w_Rri8&amp;_nc_ht=scontent-frt3-2.xx&amp;oh=d9785a174243ff1c22e122ea90d0d0a8&amp;oe=5E891D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893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1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content-frt3-2.xx.fbcdn.net/v/t1.15752-9/78090124_421814288497417_9026188353128628224_n.jpg?_nc_cat=101&amp;_nc_oc=AQkv_aq0V4nM83Wrvf5Kw2Pv7UenInR1BGy5U9-WAA1v_WcyhUSTiNELYvpQpNLJlpU&amp;_nc_ht=scontent-frt3-2.xx&amp;oh=b58f3f284876b54263f63642866cab2c&amp;oe=5E588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97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80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01797" y="619093"/>
            <a:ext cx="9905999" cy="5807585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b="1" dirty="0" smtClean="0">
                <a:solidFill>
                  <a:srgbClr val="C00000"/>
                </a:solidFill>
              </a:rPr>
              <a:t>Аналіз діяльності закладу освіти за 2018-2019н.р</a:t>
            </a:r>
            <a:r>
              <a:rPr lang="uk-UA" b="1" dirty="0" smtClean="0">
                <a:solidFill>
                  <a:srgbClr val="C00000"/>
                </a:solidFill>
              </a:rPr>
              <a:t>.</a:t>
            </a:r>
            <a:endParaRPr lang="uk-UA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АДМІНІСТРАТИВНО </a:t>
            </a:r>
            <a:r>
              <a:rPr lang="uk-UA" b="1" dirty="0" smtClean="0">
                <a:solidFill>
                  <a:srgbClr val="FF0000"/>
                </a:solidFill>
              </a:rPr>
              <a:t>– ГОСПОДАРСЬКА РОБОТА</a:t>
            </a:r>
            <a:endParaRPr lang="uk-UA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uk-UA" dirty="0" smtClean="0"/>
              <a:t> </a:t>
            </a:r>
            <a:r>
              <a:rPr lang="ru-RU" b="1" dirty="0" smtClean="0"/>
              <a:t> </a:t>
            </a:r>
            <a:r>
              <a:rPr lang="uk-UA" dirty="0" smtClean="0"/>
              <a:t>         </a:t>
            </a:r>
            <a:r>
              <a:rPr lang="uk-UA" sz="3400" dirty="0" smtClean="0">
                <a:solidFill>
                  <a:srgbClr val="002060"/>
                </a:solidFill>
              </a:rPr>
              <a:t>Заклад комунальної власності, фінансується з міського бюджету та благодійних внесків</a:t>
            </a:r>
            <a:r>
              <a:rPr lang="uk-UA" sz="3400" dirty="0" smtClean="0">
                <a:solidFill>
                  <a:srgbClr val="002060"/>
                </a:solidFill>
              </a:rPr>
              <a:t>.   </a:t>
            </a:r>
            <a:r>
              <a:rPr lang="uk-UA" sz="3400" dirty="0" smtClean="0">
                <a:solidFill>
                  <a:srgbClr val="002060"/>
                </a:solidFill>
              </a:rPr>
              <a:t>Матеріальна база задовільна.  У 2018р. відкрито додаткову дошкільну групу і укомплектовано ліжками, меблями, обідніми столами та м,яким інвентарем. Проведений капітальний ремонт спортивної зали та придбано нове спортивне обладнання. Укомплектовано два 1-ші класи новими партами, інтерактивними панелями та дидактичними матеріалами. Завдяки конкурсу проектів міського самоврядування та БО Благодійний фонд «Промінчик любові» встановлено спортивно-ігровий майданчик «Маленький замок». Влітку 2019р. відкрито додатковий 1-й клас та створено умови для його функціонування. Проведено реконструкцію 4 класних приміщень, гардеробних кімнат, Завдяки конкурсу проектів міського самоврядування та БО Благодійний фонд «Промінчик любові» встановлено спортивно-ігровий майданчик «Маленький замок». </a:t>
            </a:r>
            <a:endParaRPr lang="uk-UA" sz="3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frt3-2.xx.fbcdn.net/v/t1.15752-9/75375671_767002603739543_8216728764638298112_n.jpg?_nc_cat=106&amp;_nc_oc=AQkhLfBuog86HYEFF-5VfBaVafXhQ-wDZHgM50AH2Dxw-v7qJ4Zw9OGYjQunwnFER4U&amp;_nc_ht=scontent-frt3-2.xx&amp;oh=cc28f66cc5d5087bf4a56dd9ab132414&amp;oe=5E4583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09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80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content-frt3-2.xx.fbcdn.net/v/t1.15752-9/75594583_1487958721352019_5946495522549268480_n.jpg?_nc_cat=105&amp;_nc_oc=AQkN-MBlHpmO3RM4qlM2Rz4fMIs3dY0vnUkVVrXg2_uyUh6pevXgNAcK0eoJMqInuS8&amp;_nc_ht=scontent-frt3-2.xx&amp;oh=be3af8fbbc59d4cd6ecf11a948def718&amp;oe=5E453F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669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32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content-frt3-2.xx.fbcdn.net/v/t1.15752-9/74909790_2147241852250317_8106920830430085120_n.jpg?_nc_cat=100&amp;_nc_oc=AQmocPELS91vcHOH7wlrz11M_e-vfiIbxRvDvWxapdcVVZHOdc5dqBzbo09xdJX4tuI&amp;_nc_ht=scontent-frt3-2.xx&amp;oh=e08eb63ffe005909713e87405bbedee4&amp;oe=5E4F0B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117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69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-frt3-2.xx.fbcdn.net/v/t1.15752-9/75435760_548426385991714_3118365948768157696_n.jpg?_nc_cat=101&amp;_nc_oc=AQkkSuOj_b3YuePydiJ1m9SaXICVkq-UariYgBwC6vNeRxQVyJuaPZ4b_O43Tnggbig&amp;_nc_ht=scontent-frt3-2.xx&amp;oh=c234246ac3dc6adf2a5abce67f193f4a&amp;oe=5E5F54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4639" y="111918"/>
            <a:ext cx="8994775" cy="674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79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ontent-frt3-2.xx.fbcdn.net/v/t1.15752-9/74886499_537778210116150_6354143727744712704_n.jpg?_nc_cat=103&amp;_nc_oc=AQnuGWCtD4w36AUosDFRFpIJYe1or2h5axqMnHUUDckr4eZw9TdpOdj9X20a8ILUBH0&amp;_nc_ht=scontent-frt3-2.xx&amp;oh=8702ab96268e7cca23dedbf0efa7dfe5&amp;oe=5E533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7196" y="528320"/>
            <a:ext cx="4381738" cy="584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91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-frt3-2.xx.fbcdn.net/v/t1.15752-9/76918399_2448918398562087_1012029582112456704_n.jpg?_nc_cat=110&amp;_nc_oc=AQkG0PJVpDLn183wRQNt-r3k8SWpoiMmw6Z62nRisE5k6x95jcK048q2U06CukJxd5k&amp;_nc_ht=scontent-frt3-2.xx&amp;oh=3c5ae1feda72b2126dba35a2bbe87209&amp;oe=5E4EF9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8935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9404" y="327804"/>
            <a:ext cx="93496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Встановлення (заміна) </a:t>
            </a:r>
            <a:r>
              <a:rPr lang="uk-UA" sz="2800" dirty="0" err="1" smtClean="0">
                <a:solidFill>
                  <a:srgbClr val="002060"/>
                </a:solidFill>
              </a:rPr>
              <a:t>металопластикових</a:t>
            </a:r>
            <a:r>
              <a:rPr lang="uk-UA" sz="2800" dirty="0" smtClean="0">
                <a:solidFill>
                  <a:srgbClr val="002060"/>
                </a:solidFill>
              </a:rPr>
              <a:t> конструкцій</a:t>
            </a:r>
          </a:p>
          <a:p>
            <a:r>
              <a:rPr lang="uk-UA" sz="2800" dirty="0" smtClean="0">
                <a:solidFill>
                  <a:srgbClr val="002060"/>
                </a:solidFill>
              </a:rPr>
              <a:t> у приміщеннях групи </a:t>
            </a:r>
            <a:r>
              <a:rPr lang="uk-UA" sz="2800" dirty="0" err="1" smtClean="0">
                <a:solidFill>
                  <a:srgbClr val="002060"/>
                </a:solidFill>
              </a:rPr>
              <a:t>“Суничка”</a:t>
            </a:r>
            <a:r>
              <a:rPr lang="uk-UA" sz="2800" dirty="0" smtClean="0">
                <a:solidFill>
                  <a:srgbClr val="002060"/>
                </a:solidFill>
              </a:rPr>
              <a:t>, </a:t>
            </a:r>
            <a:r>
              <a:rPr lang="uk-UA" sz="2800" dirty="0" err="1" smtClean="0">
                <a:solidFill>
                  <a:srgbClr val="002060"/>
                </a:solidFill>
              </a:rPr>
              <a:t>“Ромашка”</a:t>
            </a:r>
            <a:r>
              <a:rPr lang="uk-UA" sz="28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uk-UA" sz="2800" dirty="0" smtClean="0">
                <a:solidFill>
                  <a:srgbClr val="002060"/>
                </a:solidFill>
              </a:rPr>
              <a:t> </a:t>
            </a:r>
            <a:r>
              <a:rPr lang="uk-UA" sz="2800" dirty="0" err="1" smtClean="0">
                <a:solidFill>
                  <a:srgbClr val="002060"/>
                </a:solidFill>
              </a:rPr>
              <a:t>“Калинонька”</a:t>
            </a:r>
            <a:endParaRPr lang="uk-U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9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content-frt3-2.xx.fbcdn.net/v/t1.15752-9/75336411_2391922410916534_3309960887904763904_n.jpg?_nc_cat=111&amp;_nc_oc=AQln-fW4cbdl3YaYQF8rXChVTSOvNhPzipEvMGIsI7VWEw-QT2e86Gp_H2rBiQecgCg&amp;_nc_ht=scontent-frt3-2.xx&amp;oh=27c0e1a94ab48e68c46b103813bc734e&amp;oe=5E8938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18030"/>
            <a:ext cx="4819252" cy="64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scontent-frt3-2.xx.fbcdn.net/v/t1.15752-9/75402300_671210233407410_2078075718071222272_n.jpg?_nc_cat=106&amp;_nc_oc=AQnq6kM9G-ONP2MF66XLuT6QWv4lwk6MdkM-AgJBgBBbHHK_xb7-oxETVDON6V8R_hI&amp;_nc_ht=scontent-frt3-2.xx&amp;oh=2cc0c9828daf02692a3e5306a353abfb&amp;oe=5E4D78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099" y="1231900"/>
            <a:ext cx="6149975" cy="499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3192" y="431321"/>
            <a:ext cx="909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Облаштування шкільної бібліотеки, кабінету для логопеда, практичного психолога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465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content-frt3-2.xx.fbcdn.net/v/t1.15752-9/76767416_434503107264837_5284590725218959360_n.jpg?_nc_cat=105&amp;_nc_oc=AQmI5Pf4falq4ru1Uo9cvULwep5heMBoE42nfF3nJfm7iYbHtMhOpGiHuSdP8QShffw&amp;_nc_ht=scontent-frt3-2.xx&amp;oh=89ea47f68681b30c84de8fccf56e1713&amp;oe=5E4940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759" y="416242"/>
            <a:ext cx="4831318" cy="64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ontent-frt3-2.xx.fbcdn.net/v/t1.15752-9/75412248_712255529260072_5970930282985947136_n.jpg?_nc_cat=102&amp;_nc_oc=AQmtZacuH2m2lFF-FXzgYKapx5wFgM_G8ByD2ulQJzG3lh-9YJU82tWnVwHlGkUHM44&amp;_nc_ht=scontent-frt3-2.xx&amp;oh=650619cc0a644ae25d15524fefb85d05&amp;oe=5E3E65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9090" y="436640"/>
            <a:ext cx="4816019" cy="642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1993" y="224287"/>
            <a:ext cx="4865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</a:rPr>
              <a:t>Створення музейної кімнати </a:t>
            </a:r>
            <a:endParaRPr lang="uk-UA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6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990" y="-186267"/>
            <a:ext cx="5508981" cy="7345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0" y="-186267"/>
            <a:ext cx="5283200" cy="7044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7208" y="603849"/>
            <a:ext cx="644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</a:rPr>
              <a:t>Облаштування кабінету завгоспа</a:t>
            </a:r>
            <a:endParaRPr lang="uk-UA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7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content-frt3-2.xx.fbcdn.net/v/t1.15752-9/75007792_1491528241001880_7930048820140834816_n.jpg?_nc_cat=109&amp;_nc_oc=AQmdCv6YL8kdJdSY54AXkZbv1rjNIgWFMtve8h8MRRDZS3KfJmepMaI8lIXygjIx1Tg&amp;_nc_ht=scontent-frt3-2.xx&amp;oh=156bdcca6ad6bcdbe8e6a8c0fb1a4c07&amp;oe=5E4C3B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0535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5562" y="1570008"/>
            <a:ext cx="231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Участь в проект </a:t>
            </a:r>
            <a:r>
              <a:rPr lang="uk-UA" dirty="0" err="1" smtClean="0"/>
              <a:t>еко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818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content-frt3-2.xx.fbcdn.net/v/t1.15752-9/74214497_978939485816735_8048861874839617536_n.jpg?_nc_cat=110&amp;_nc_oc=AQk80pnfMWWl_3aUZW1Dy2V7gEi-4nn93fPDr57FQeQVEUm5gpoGw8ufOEiczG-h6H0&amp;_nc_ht=scontent-frt3-2.xx&amp;oh=921f058d672e958bdb804ff73dd5083d&amp;oe=5E40E85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8" t="-21788" r="1208" b="-16502"/>
          <a:stretch/>
        </p:blipFill>
        <p:spPr bwMode="auto">
          <a:xfrm>
            <a:off x="3044358" y="-753882"/>
            <a:ext cx="6177280" cy="85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5253" y="10268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Проведений капітальний ремонт спортивної зали та придбано нове спортивне обладнання. 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9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content-frt3-2.xx.fbcdn.net/v/t1.15752-9/74395415_433619083985024_4937680306846040064_n.jpg?_nc_cat=104&amp;_nc_oc=AQnzCh5HEHr7etBh390Ys0GM7y3RaGjm6ADl-V_d3p5saDJ1AZseJrUU86nlkMjU4lk&amp;_nc_ht=scontent-frt3-2.xx&amp;oh=3e05fb97c7e69c199f556b88bef2ef14&amp;oe=5E8B398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2781" r="-3213" b="20219"/>
          <a:stretch/>
        </p:blipFill>
        <p:spPr bwMode="auto">
          <a:xfrm>
            <a:off x="-365760" y="0"/>
            <a:ext cx="774890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content-frt3-2.xx.fbcdn.net/v/t1.15752-9/74982581_443546243254314_6054601868024217600_n.jpg?_nc_cat=106&amp;_nc_oc=AQngCcy5bgyZLiC1CIMMWDXcFGo5GjTqN0ENE9QNFXlEtYiCLJ4EWCaU6T6Yzq7wc-g&amp;_nc_ht=scontent-frt3-2.xx&amp;oh=45864f689f2089c4d9da390625eeaa61&amp;oe=5E5674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5655" y="205739"/>
            <a:ext cx="5046345" cy="672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33555" y="1632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Завдяки конкурсу проектів міського самоврядування та БО Благодійний фонд «Промінчик любові» встановлено спортивно-ігровий майданчик «Маленький замок». 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4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content-frt3-2.xx.fbcdn.net/v/t1.15752-9/73458881_765674973855323_791361987874390016_n.jpg?_nc_cat=103&amp;_nc_oc=AQnwYgk6xRtKv-jUADv_Xcg8ooMphORw3otxL3juJXGN5YhkMI4BNIA1YjK8GvUTZVo&amp;_nc_ht=scontent-frt3-2.xx&amp;oh=e1002887e95cd55bd218899089007239&amp;oe=5E568C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2003" r="-5583" b="12663"/>
          <a:stretch/>
        </p:blipFill>
        <p:spPr bwMode="auto">
          <a:xfrm>
            <a:off x="2695574" y="-81281"/>
            <a:ext cx="7240906" cy="68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39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s://scontent-frt3-2.xx.fbcdn.net/v/t1.15752-9/72134171_963384794026565_6419524704926695424_n.jpg?_nc_cat=100&amp;_nc_oc=AQnf-vNtrrScAnChKqhrSR5gEZEjiTB48Ay-AhsDj-gytTCkWkSlxC9taTJCRBRIHtU&amp;_nc_ht=scontent-frt3-2.xx&amp;oh=693f85c48954e4f310ba766dd862cba3&amp;oe=5E5F5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4374" y="109538"/>
            <a:ext cx="4876799" cy="650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s://scontent-frt3-2.xx.fbcdn.net/v/t1.15752-9/75380177_447181719335869_4891510662544490496_n.jpg?_nc_cat=106&amp;_nc_oc=AQkP3KwNvC8ExW_Isu-tG6RjvvKDJ8DZQokwostQaUNlV0GYUHF4Kkkn5SojRAWzRAM&amp;_nc_ht=scontent-frt3-2.xx&amp;oh=d7e1823f616caac822f2474b57c556bb&amp;oe=5E8A2AB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09537"/>
            <a:ext cx="48768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608" y="1086928"/>
            <a:ext cx="6664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Встановлення перегородок у 5 приміщеннях санвузлів,</a:t>
            </a:r>
            <a:br>
              <a:rPr lang="uk-UA" b="1" i="1" dirty="0" smtClean="0">
                <a:solidFill>
                  <a:srgbClr val="FF0000"/>
                </a:solidFill>
              </a:rPr>
            </a:br>
            <a:r>
              <a:rPr lang="uk-UA" b="1" i="1" dirty="0" smtClean="0">
                <a:solidFill>
                  <a:srgbClr val="FF0000"/>
                </a:solidFill>
              </a:rPr>
              <a:t> замінено сантехнічне обладнання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Перспективний план розвитку  </a:t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>початкової школи імені </a:t>
            </a:r>
            <a:r>
              <a:rPr lang="uk-UA" dirty="0" err="1" smtClean="0">
                <a:solidFill>
                  <a:srgbClr val="C00000"/>
                </a:solidFill>
              </a:rPr>
              <a:t>софії</a:t>
            </a:r>
            <a:r>
              <a:rPr lang="uk-UA" dirty="0" smtClean="0">
                <a:solidFill>
                  <a:srgbClr val="C00000"/>
                </a:solidFill>
              </a:rPr>
              <a:t> </a:t>
            </a:r>
            <a:r>
              <a:rPr lang="uk-UA" dirty="0" err="1" smtClean="0">
                <a:solidFill>
                  <a:srgbClr val="C00000"/>
                </a:solidFill>
              </a:rPr>
              <a:t>русової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Перехід на ведення самостійного бухгалтерського обліку</a:t>
            </a:r>
          </a:p>
          <a:p>
            <a:r>
              <a:rPr lang="uk-UA" dirty="0" smtClean="0"/>
              <a:t>Реконструкція їдальні, покращення якості харчування, запровадження системи НАССР</a:t>
            </a:r>
          </a:p>
          <a:p>
            <a:r>
              <a:rPr lang="uk-UA" dirty="0" smtClean="0"/>
              <a:t>Благоустрій території закладу освіти</a:t>
            </a:r>
            <a:endParaRPr lang="uk-UA" dirty="0"/>
          </a:p>
          <a:p>
            <a:r>
              <a:rPr lang="uk-UA" dirty="0"/>
              <a:t>Участь у  проектах та конкурсах </a:t>
            </a:r>
          </a:p>
          <a:p>
            <a:r>
              <a:rPr lang="uk-UA" dirty="0" smtClean="0"/>
              <a:t>Заміна водопровідної системи пожежних кранів</a:t>
            </a:r>
          </a:p>
          <a:p>
            <a:r>
              <a:rPr lang="uk-UA" dirty="0" smtClean="0"/>
              <a:t>Підключення до Інтернет мережі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8177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C00000"/>
                </a:solidFill>
              </a:rPr>
              <a:t>Перспективний план розвитку  </a:t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C00000"/>
                </a:solidFill>
              </a:rPr>
              <a:t>початкової школи імені </a:t>
            </a:r>
            <a:r>
              <a:rPr lang="uk-UA" dirty="0" err="1">
                <a:solidFill>
                  <a:srgbClr val="C00000"/>
                </a:solidFill>
              </a:rPr>
              <a:t>софії</a:t>
            </a:r>
            <a:r>
              <a:rPr lang="uk-UA" dirty="0">
                <a:solidFill>
                  <a:srgbClr val="C00000"/>
                </a:solidFill>
              </a:rPr>
              <a:t> </a:t>
            </a:r>
            <a:r>
              <a:rPr lang="uk-UA" dirty="0" err="1">
                <a:solidFill>
                  <a:srgbClr val="C00000"/>
                </a:solidFill>
              </a:rPr>
              <a:t>русової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Ремонт приміщень дошкільних груп та роздягалок</a:t>
            </a:r>
          </a:p>
          <a:p>
            <a:r>
              <a:rPr lang="uk-UA" dirty="0" smtClean="0"/>
              <a:t>Оновлення меблів у дошкільних групах та класах</a:t>
            </a:r>
          </a:p>
          <a:p>
            <a:r>
              <a:rPr lang="uk-UA" dirty="0" smtClean="0"/>
              <a:t>Циклювання і покриття лаком паркету в музичній залі та придбання килимового покриття</a:t>
            </a:r>
          </a:p>
          <a:p>
            <a:r>
              <a:rPr lang="uk-UA" dirty="0" smtClean="0"/>
              <a:t>Заміна світильників у музичній залі</a:t>
            </a:r>
          </a:p>
          <a:p>
            <a:r>
              <a:rPr lang="uk-UA" dirty="0" smtClean="0"/>
              <a:t>Розпис стін (співпраця із ВХПТУ №3)</a:t>
            </a:r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13779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content-frt3-2.xx.fbcdn.net/v/t1.15752-9/74458473_1197684367096285_6819706375766016000_n.jpg?_nc_cat=111&amp;_nc_oc=AQlPZDTiP8mtcE6PIIHXySrNSEfVxDceNkzPHz4Ts4wbUwp-BhnTPRapPxxKHfcFQTM&amp;_nc_ht=scontent-frt3-2.xx&amp;oh=3b99d702a92f34f13b7e1f519d8f977c&amp;oe=5E4CFC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0531" b="19803"/>
          <a:stretch/>
        </p:blipFill>
        <p:spPr bwMode="auto">
          <a:xfrm>
            <a:off x="2695575" y="0"/>
            <a:ext cx="6858000" cy="663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5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5" y="0"/>
            <a:ext cx="1084421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7781" y="1378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.  </a:t>
            </a:r>
            <a:r>
              <a:rPr lang="uk-UA" b="1" i="1" dirty="0" smtClean="0">
                <a:solidFill>
                  <a:srgbClr val="FF0000"/>
                </a:solidFill>
              </a:rPr>
              <a:t>У 2018р. відкрито додаткову дошкільну групу і укомплектовано ліжками, меблями, обідніми столами та м,яким </a:t>
            </a:r>
            <a:r>
              <a:rPr lang="uk-UA" b="1" i="1" dirty="0" smtClean="0">
                <a:solidFill>
                  <a:srgbClr val="FF0000"/>
                </a:solidFill>
              </a:rPr>
              <a:t>інвентарем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4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0"/>
            <a:ext cx="995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09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11" y="-14224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48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content-frt3-2.xx.fbcdn.net/v/t1.15752-9/73458695_1201202573399804_6257931396547870720_n.jpg?_nc_cat=101&amp;_nc_oc=AQl6OfAjbu2KOD6xdThRSvGBPQ0NcG6isk0YzCGCkguQedC4et6v_cD6MnSrXI2mwEE&amp;_nc_ht=scontent-frt3-2.xx&amp;oh=4e9c332b4a79188ceea3547a584310ca&amp;oe=5E8BFF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304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89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content-frt3-2.xx.fbcdn.net/v/t1.15752-9/72143300_524799254741558_452026568961687552_n.jpg?_nc_cat=106&amp;_nc_oc=AQnXkKGFyqTnPW35Qd-jMiYlGO6sQ13qP_UWa1qvJK3MBecWFFm-gVWKMRdC-TcoMXE&amp;_nc_ht=scontent-frt3-2.xx&amp;oh=d96d00d2f3b1f21af7374e1ce9f752fe&amp;oe=5E87822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852" t="16670" r="12593" b="16663"/>
          <a:stretch/>
        </p:blipFill>
        <p:spPr bwMode="auto">
          <a:xfrm>
            <a:off x="995680" y="0"/>
            <a:ext cx="8067040" cy="72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53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290</TotalTime>
  <Words>203</Words>
  <Application>Microsoft Office PowerPoint</Application>
  <PresentationFormat>Произвольный</PresentationFormat>
  <Paragraphs>30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Контур</vt:lpstr>
      <vt:lpstr>Початкова школа  імені Софії русової ІВАНО-ФРАНКІВСЬКОЇ МІСЬКОЇ РАДИ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Перспективний план розвитку   початкової школи імені софії русової</vt:lpstr>
      <vt:lpstr>Перспективний план розвитку   початкової школи імені софії русової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Початкова школа  імені Софії русової ІВАНО-ФРАНКІВСЬКОЇ МІСЬКОЇ РАДИ</dc:title>
  <dc:creator>admin</dc:creator>
  <cp:lastModifiedBy>user</cp:lastModifiedBy>
  <cp:revision>26</cp:revision>
  <dcterms:created xsi:type="dcterms:W3CDTF">2019-11-14T09:54:30Z</dcterms:created>
  <dcterms:modified xsi:type="dcterms:W3CDTF">2019-11-18T10:12:50Z</dcterms:modified>
</cp:coreProperties>
</file>