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12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5006-610F-4FEA-B618-2A0F61753869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A974ABB-3BF4-4753-8012-3CDF0BD28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13691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5006-610F-4FEA-B618-2A0F61753869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974ABB-3BF4-4753-8012-3CDF0BD28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11712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5006-610F-4FEA-B618-2A0F61753869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974ABB-3BF4-4753-8012-3CDF0BD289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032702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5006-610F-4FEA-B618-2A0F61753869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974ABB-3BF4-4753-8012-3CDF0BD28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9133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5006-610F-4FEA-B618-2A0F61753869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974ABB-3BF4-4753-8012-3CDF0BD289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542832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5006-610F-4FEA-B618-2A0F61753869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974ABB-3BF4-4753-8012-3CDF0BD28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248972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5006-610F-4FEA-B618-2A0F61753869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4ABB-3BF4-4753-8012-3CDF0BD28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94782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5006-610F-4FEA-B618-2A0F61753869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4ABB-3BF4-4753-8012-3CDF0BD28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59089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5006-610F-4FEA-B618-2A0F61753869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4ABB-3BF4-4753-8012-3CDF0BD28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79533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5006-610F-4FEA-B618-2A0F61753869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974ABB-3BF4-4753-8012-3CDF0BD28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43052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5006-610F-4FEA-B618-2A0F61753869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A974ABB-3BF4-4753-8012-3CDF0BD28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48263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5006-610F-4FEA-B618-2A0F61753869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A974ABB-3BF4-4753-8012-3CDF0BD28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29622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5006-610F-4FEA-B618-2A0F61753869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4ABB-3BF4-4753-8012-3CDF0BD28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76998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5006-610F-4FEA-B618-2A0F61753869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4ABB-3BF4-4753-8012-3CDF0BD28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53004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5006-610F-4FEA-B618-2A0F61753869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74ABB-3BF4-4753-8012-3CDF0BD28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50159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5006-610F-4FEA-B618-2A0F61753869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974ABB-3BF4-4753-8012-3CDF0BD28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033196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D5006-610F-4FEA-B618-2A0F61753869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A974ABB-3BF4-4753-8012-3CDF0BD289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603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4F2560-5989-3415-4076-EFA0AFDEB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6293" y="2814849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Доповідь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теми</a:t>
            </a:r>
            <a:b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шляхів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поліпшення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освітнього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7AFECFB-EC14-9A93-D6F0-85EFD4098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0663" y="4891679"/>
            <a:ext cx="8915399" cy="1126283"/>
          </a:xfrm>
        </p:spPr>
        <p:txBody>
          <a:bodyPr/>
          <a:lstStyle/>
          <a:p>
            <a:pPr algn="r"/>
            <a:r>
              <a:rPr lang="uk-UA" b="1" dirty="0" smtClean="0"/>
              <a:t>Підготувала: </a:t>
            </a:r>
            <a:r>
              <a:rPr lang="uk-UA" b="1" dirty="0" err="1" smtClean="0"/>
              <a:t>вихователь-</a:t>
            </a:r>
            <a:r>
              <a:rPr lang="uk-UA" b="1" dirty="0" smtClean="0"/>
              <a:t> методист Ю. </a:t>
            </a:r>
            <a:r>
              <a:rPr lang="uk-UA" b="1" dirty="0" err="1" smtClean="0"/>
              <a:t>Петришин</a:t>
            </a:r>
            <a:r>
              <a:rPr lang="uk-UA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69217084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9AD3C4-C032-00C3-61EE-C49DB854C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0602" y="464820"/>
            <a:ext cx="9652318" cy="3777622"/>
          </a:xfrm>
        </p:spPr>
        <p:txBody>
          <a:bodyPr>
            <a:normAutofit/>
          </a:bodyPr>
          <a:lstStyle/>
          <a:p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Вивчення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упровадження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ППД -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важливого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чинника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оптимізації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освітньої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поліпшення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ЗДО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тісної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взаємодії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родини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медико-психолого-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педагогічної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медико-психолого-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педагогічної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експертизи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новітніх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рекомендованих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впровадження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освітній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24A06BC-D04D-7740-B3AA-F4517DF5B9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3285" y="3429000"/>
            <a:ext cx="5386952" cy="2806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5277621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8340101-88CE-9C92-44DB-E2D56AA02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090" y="350520"/>
            <a:ext cx="10046970" cy="3777622"/>
          </a:xfrm>
        </p:spPr>
        <p:txBody>
          <a:bodyPr>
            <a:normAutofit/>
          </a:bodyPr>
          <a:lstStyle/>
          <a:p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Надання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додаткових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освітніх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послуг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Гурткова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робота.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Реалізація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варіативної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Базового компоненту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здійснюватись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тому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рахунок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додаткових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освітніх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послуг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Відповідність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особистісних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навчальних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досягнень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Державному стандарту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дошкільної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33BA806-AC76-EE25-E6CA-D110B4EF25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3380" y="3760858"/>
            <a:ext cx="4724400" cy="2645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194292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340FB53-B590-345F-E6A3-DA3F7CF04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361950"/>
            <a:ext cx="10481310" cy="3777622"/>
          </a:xfrm>
        </p:spPr>
        <p:txBody>
          <a:bodyPr>
            <a:noAutofit/>
          </a:bodyPr>
          <a:lstStyle/>
          <a:p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Активне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одного з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найефективнішого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методу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моніторингу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якості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спостереження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дошкільниками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змістом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бути: </a:t>
            </a:r>
          </a:p>
          <a:p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особистісний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кожної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(морально-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духовне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становлення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самооцінка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самосвідомість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організованість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креативність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</a:t>
            </a:r>
          </a:p>
          <a:p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інтелектуальний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пізнавальних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процесів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пізнавальна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активність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знань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розділів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сферах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життєдіяльності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.); </a:t>
            </a:r>
          </a:p>
          <a:p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емоційно-вольовий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емоції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почуття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здатність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зосереджуватися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докладати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вольових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зусиль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стримувати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бурхливі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емоції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довільність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поведінки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комунікативно-мовленнєвий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мовлення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характер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спілкування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однолітками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дорослими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</a:t>
            </a:r>
          </a:p>
          <a:p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здібностей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обдарованості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відповідність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педагогічних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впливів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розвивального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індивідуальним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потребам та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можливостям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кожної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відповідність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психофізичного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віковим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нормативам,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сформованість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готовності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школі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8067829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68B85C5-DE96-6977-DD98-408AF10AC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681990"/>
            <a:ext cx="10629900" cy="3777622"/>
          </a:xfrm>
        </p:spPr>
        <p:txBody>
          <a:bodyPr>
            <a:noAutofit/>
          </a:bodyPr>
          <a:lstStyle/>
          <a:p>
            <a:r>
              <a:rPr lang="ru-RU" sz="2800" b="1" i="1" dirty="0" err="1"/>
              <a:t>Створення</a:t>
            </a:r>
            <a:r>
              <a:rPr lang="ru-RU" sz="2800" b="1" i="1" dirty="0"/>
              <a:t> </a:t>
            </a:r>
            <a:r>
              <a:rPr lang="ru-RU" sz="2800" b="1" i="1" dirty="0" err="1"/>
              <a:t>сучасної</a:t>
            </a:r>
            <a:r>
              <a:rPr lang="ru-RU" sz="2800" b="1" i="1" dirty="0"/>
              <a:t> </a:t>
            </a:r>
            <a:r>
              <a:rPr lang="ru-RU" sz="2800" b="1" i="1" dirty="0" err="1"/>
              <a:t>мережі</a:t>
            </a:r>
            <a:r>
              <a:rPr lang="ru-RU" sz="2800" b="1" i="1" dirty="0"/>
              <a:t> </a:t>
            </a:r>
            <a:r>
              <a:rPr lang="ru-RU" sz="2800" b="1" i="1" dirty="0" err="1"/>
              <a:t>науково-методичних</a:t>
            </a:r>
            <a:r>
              <a:rPr lang="ru-RU" sz="2800" b="1" i="1" dirty="0"/>
              <a:t> </a:t>
            </a:r>
            <a:r>
              <a:rPr lang="ru-RU" sz="2800" b="1" i="1" dirty="0" err="1"/>
              <a:t>центрів</a:t>
            </a:r>
            <a:r>
              <a:rPr lang="ru-RU" sz="2800" b="1" i="1" dirty="0"/>
              <a:t> комплексного </a:t>
            </a:r>
            <a:r>
              <a:rPr lang="ru-RU" sz="2800" b="1" i="1" dirty="0" err="1"/>
              <a:t>сервісу</a:t>
            </a:r>
            <a:r>
              <a:rPr lang="ru-RU" sz="2800" b="1" i="1" dirty="0"/>
              <a:t> (</a:t>
            </a:r>
            <a:r>
              <a:rPr lang="ru-RU" sz="2800" b="1" i="1" dirty="0" err="1"/>
              <a:t>коледжі</a:t>
            </a:r>
            <a:r>
              <a:rPr lang="ru-RU" sz="2800" b="1" i="1" dirty="0"/>
              <a:t>, </a:t>
            </a:r>
            <a:r>
              <a:rPr lang="ru-RU" sz="2800" b="1" i="1" dirty="0" err="1"/>
              <a:t>вузи</a:t>
            </a:r>
            <a:r>
              <a:rPr lang="ru-RU" sz="2800" b="1" i="1" dirty="0"/>
              <a:t>, </a:t>
            </a:r>
            <a:r>
              <a:rPr lang="ru-RU" sz="2800" b="1" i="1" dirty="0" err="1"/>
              <a:t>інститути</a:t>
            </a:r>
            <a:r>
              <a:rPr lang="ru-RU" sz="2800" b="1" i="1" dirty="0"/>
              <a:t> </a:t>
            </a:r>
            <a:r>
              <a:rPr lang="ru-RU" sz="2800" b="1" i="1" dirty="0" err="1"/>
              <a:t>післядипломної</a:t>
            </a:r>
            <a:r>
              <a:rPr lang="ru-RU" sz="2800" b="1" i="1" dirty="0"/>
              <a:t> </a:t>
            </a:r>
            <a:r>
              <a:rPr lang="ru-RU" sz="2800" b="1" i="1" dirty="0" err="1"/>
              <a:t>педагогічної</a:t>
            </a:r>
            <a:r>
              <a:rPr lang="ru-RU" sz="2800" b="1" i="1" dirty="0"/>
              <a:t> </a:t>
            </a:r>
            <a:r>
              <a:rPr lang="ru-RU" sz="2800" b="1" i="1" dirty="0" err="1"/>
              <a:t>освіти</a:t>
            </a:r>
            <a:r>
              <a:rPr lang="ru-RU" sz="2800" b="1" i="1" dirty="0"/>
              <a:t>, </a:t>
            </a:r>
            <a:r>
              <a:rPr lang="ru-RU" sz="2800" b="1" i="1" dirty="0" err="1"/>
              <a:t>обласні</a:t>
            </a:r>
            <a:r>
              <a:rPr lang="ru-RU" sz="2800" b="1" i="1" dirty="0"/>
              <a:t> та </a:t>
            </a:r>
            <a:r>
              <a:rPr lang="ru-RU" sz="2800" b="1" i="1" dirty="0" err="1"/>
              <a:t>районні</a:t>
            </a:r>
            <a:r>
              <a:rPr lang="ru-RU" sz="2800" b="1" i="1" dirty="0"/>
              <a:t>\</a:t>
            </a:r>
            <a:r>
              <a:rPr lang="ru-RU" sz="2800" b="1" i="1" dirty="0" err="1"/>
              <a:t>міські</a:t>
            </a:r>
            <a:r>
              <a:rPr lang="ru-RU" sz="2800" b="1" i="1" dirty="0"/>
              <a:t> </a:t>
            </a:r>
            <a:r>
              <a:rPr lang="ru-RU" sz="2800" b="1" i="1" dirty="0" err="1"/>
              <a:t>методичні</a:t>
            </a:r>
            <a:r>
              <a:rPr lang="ru-RU" sz="2800" b="1" i="1" dirty="0"/>
              <a:t> </a:t>
            </a:r>
            <a:r>
              <a:rPr lang="ru-RU" sz="2800" b="1" i="1" dirty="0" err="1"/>
              <a:t>кабінети</a:t>
            </a:r>
            <a:r>
              <a:rPr lang="ru-RU" sz="2800" b="1" i="1" dirty="0"/>
              <a:t>, методична служба ЗДО, </a:t>
            </a:r>
            <a:r>
              <a:rPr lang="ru-RU" sz="2800" b="1" i="1" dirty="0" err="1"/>
              <a:t>психологічна</a:t>
            </a:r>
            <a:r>
              <a:rPr lang="ru-RU" sz="2800" b="1" i="1" dirty="0"/>
              <a:t> служба </a:t>
            </a:r>
            <a:r>
              <a:rPr lang="ru-RU" sz="2800" b="1" i="1" dirty="0" err="1"/>
              <a:t>усіх</a:t>
            </a:r>
            <a:r>
              <a:rPr lang="ru-RU" sz="2800" b="1" i="1" dirty="0"/>
              <a:t> </a:t>
            </a:r>
            <a:r>
              <a:rPr lang="ru-RU" sz="2800" b="1" i="1" dirty="0" err="1"/>
              <a:t>рівнів</a:t>
            </a:r>
            <a:r>
              <a:rPr lang="ru-RU" sz="2800" b="1" i="1" dirty="0"/>
              <a:t> </a:t>
            </a:r>
            <a:r>
              <a:rPr lang="ru-RU" sz="2800" b="1" i="1" dirty="0" err="1"/>
              <a:t>тощо</a:t>
            </a:r>
            <a:r>
              <a:rPr lang="ru-RU" sz="2800" b="1" i="1" dirty="0"/>
              <a:t>), яка </a:t>
            </a:r>
            <a:r>
              <a:rPr lang="ru-RU" sz="2800" b="1" i="1" dirty="0" err="1"/>
              <a:t>дасть</a:t>
            </a:r>
            <a:r>
              <a:rPr lang="ru-RU" sz="2800" b="1" i="1" dirty="0"/>
              <a:t> </a:t>
            </a:r>
            <a:r>
              <a:rPr lang="ru-RU" sz="2800" b="1" i="1" dirty="0" err="1"/>
              <a:t>змогу</a:t>
            </a:r>
            <a:r>
              <a:rPr lang="ru-RU" sz="2800" b="1" i="1" dirty="0"/>
              <a:t> </a:t>
            </a:r>
            <a:r>
              <a:rPr lang="ru-RU" sz="2800" b="1" i="1" dirty="0" err="1"/>
              <a:t>переорієнтувати</a:t>
            </a:r>
            <a:r>
              <a:rPr lang="ru-RU" sz="2800" b="1" i="1" dirty="0"/>
              <a:t> і </a:t>
            </a:r>
            <a:r>
              <a:rPr lang="ru-RU" sz="2800" b="1" i="1" dirty="0" err="1"/>
              <a:t>змінити</a:t>
            </a:r>
            <a:r>
              <a:rPr lang="ru-RU" sz="2800" b="1" i="1" dirty="0"/>
              <a:t> формат добору, </a:t>
            </a:r>
            <a:r>
              <a:rPr lang="ru-RU" sz="2800" b="1" i="1" dirty="0" err="1"/>
              <a:t>підготовки</a:t>
            </a:r>
            <a:r>
              <a:rPr lang="ru-RU" sz="2800" b="1" i="1" dirty="0"/>
              <a:t> та </a:t>
            </a:r>
            <a:r>
              <a:rPr lang="ru-RU" sz="2800" b="1" i="1" dirty="0" err="1"/>
              <a:t>перепідготовки</a:t>
            </a:r>
            <a:r>
              <a:rPr lang="ru-RU" sz="2800" b="1" i="1" dirty="0"/>
              <a:t> </a:t>
            </a:r>
            <a:r>
              <a:rPr lang="ru-RU" sz="2800" b="1" i="1" dirty="0" err="1"/>
              <a:t>педагогічних</a:t>
            </a:r>
            <a:r>
              <a:rPr lang="ru-RU" sz="2800" b="1" i="1" dirty="0"/>
              <a:t> </a:t>
            </a:r>
            <a:r>
              <a:rPr lang="ru-RU" sz="2800" b="1" i="1" dirty="0" err="1"/>
              <a:t>кадрів</a:t>
            </a:r>
            <a:endParaRPr lang="ru-RU" sz="2800" b="1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A420BD3-71EB-3413-CC00-9C9DC72503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0930" y="4459612"/>
            <a:ext cx="3283267" cy="2089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7B10132-725F-5605-3446-120229E5D66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7511" y="4459612"/>
            <a:ext cx="3460432" cy="2089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252393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FF70F4-D7D5-73DD-802F-78AD8DD15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930" y="601980"/>
            <a:ext cx="9767252" cy="3777622"/>
          </a:xfrm>
        </p:spPr>
        <p:txBody>
          <a:bodyPr>
            <a:normAutofit/>
          </a:bodyPr>
          <a:lstStyle/>
          <a:p>
            <a:r>
              <a:rPr lang="ru-RU" sz="2800" b="1" i="1" dirty="0" err="1"/>
              <a:t>Самоосвітня</a:t>
            </a:r>
            <a:r>
              <a:rPr lang="ru-RU" sz="2800" b="1" i="1" dirty="0"/>
              <a:t> </a:t>
            </a:r>
            <a:r>
              <a:rPr lang="ru-RU" sz="2800" b="1" i="1" dirty="0" err="1"/>
              <a:t>діяльність</a:t>
            </a:r>
            <a:r>
              <a:rPr lang="ru-RU" sz="2800" b="1" i="1" dirty="0"/>
              <a:t> </a:t>
            </a:r>
            <a:r>
              <a:rPr lang="ru-RU" sz="2800" b="1" i="1" dirty="0" err="1"/>
              <a:t>педагогів</a:t>
            </a:r>
            <a:r>
              <a:rPr lang="ru-RU" sz="2800" b="1" i="1" dirty="0"/>
              <a:t>. </a:t>
            </a:r>
            <a:r>
              <a:rPr lang="ru-RU" sz="2800" b="1" i="1" dirty="0" err="1"/>
              <a:t>Сучасна</a:t>
            </a:r>
            <a:r>
              <a:rPr lang="ru-RU" sz="2800" b="1" i="1" dirty="0"/>
              <a:t> </a:t>
            </a:r>
            <a:r>
              <a:rPr lang="ru-RU" sz="2800" b="1" i="1" dirty="0" err="1"/>
              <a:t>освіта</a:t>
            </a:r>
            <a:r>
              <a:rPr lang="ru-RU" sz="2800" b="1" i="1" dirty="0"/>
              <a:t> </a:t>
            </a:r>
            <a:r>
              <a:rPr lang="ru-RU" sz="2800" b="1" i="1" dirty="0" err="1"/>
              <a:t>потребує</a:t>
            </a:r>
            <a:r>
              <a:rPr lang="ru-RU" sz="2800" b="1" i="1" dirty="0"/>
              <a:t> </a:t>
            </a:r>
            <a:r>
              <a:rPr lang="ru-RU" sz="2800" b="1" i="1" dirty="0" err="1"/>
              <a:t>від</a:t>
            </a:r>
            <a:r>
              <a:rPr lang="ru-RU" sz="2800" b="1" i="1" dirty="0"/>
              <a:t> </a:t>
            </a:r>
            <a:r>
              <a:rPr lang="ru-RU" sz="2800" b="1" i="1" dirty="0" err="1"/>
              <a:t>фахівців</a:t>
            </a:r>
            <a:r>
              <a:rPr lang="ru-RU" sz="2800" b="1" i="1" dirty="0"/>
              <a:t> </a:t>
            </a:r>
            <a:r>
              <a:rPr lang="ru-RU" sz="2800" b="1" i="1" dirty="0" err="1"/>
              <a:t>професіоналізму</a:t>
            </a:r>
            <a:r>
              <a:rPr lang="ru-RU" sz="2800" b="1" i="1" dirty="0"/>
              <a:t>, </a:t>
            </a:r>
            <a:r>
              <a:rPr lang="ru-RU" sz="2800" b="1" i="1" dirty="0" err="1"/>
              <a:t>мобільності</a:t>
            </a:r>
            <a:r>
              <a:rPr lang="ru-RU" sz="2800" b="1" i="1" dirty="0"/>
              <a:t>, </a:t>
            </a:r>
            <a:r>
              <a:rPr lang="ru-RU" sz="2800" b="1" i="1" dirty="0" err="1"/>
              <a:t>здатності</a:t>
            </a:r>
            <a:r>
              <a:rPr lang="ru-RU" sz="2800" b="1" i="1" dirty="0"/>
              <a:t> до </a:t>
            </a:r>
            <a:r>
              <a:rPr lang="ru-RU" sz="2800" b="1" i="1" dirty="0" err="1"/>
              <a:t>творчого</a:t>
            </a:r>
            <a:r>
              <a:rPr lang="ru-RU" sz="2800" b="1" i="1" dirty="0"/>
              <a:t> </a:t>
            </a:r>
            <a:r>
              <a:rPr lang="ru-RU" sz="2800" b="1" i="1" dirty="0" err="1"/>
              <a:t>використання</a:t>
            </a:r>
            <a:r>
              <a:rPr lang="ru-RU" sz="2800" b="1" i="1" dirty="0"/>
              <a:t> </a:t>
            </a:r>
            <a:r>
              <a:rPr lang="ru-RU" sz="2800" b="1" i="1" dirty="0" err="1"/>
              <a:t>нової</a:t>
            </a:r>
            <a:r>
              <a:rPr lang="ru-RU" sz="2800" b="1" i="1" dirty="0"/>
              <a:t> </a:t>
            </a:r>
            <a:r>
              <a:rPr lang="ru-RU" sz="2800" b="1" i="1" dirty="0" err="1"/>
              <a:t>інформації</a:t>
            </a:r>
            <a:r>
              <a:rPr lang="ru-RU" sz="2800" b="1" i="1" dirty="0"/>
              <a:t> на </a:t>
            </a:r>
            <a:r>
              <a:rPr lang="ru-RU" sz="2800" b="1" i="1" dirty="0" err="1"/>
              <a:t>практиці</a:t>
            </a:r>
            <a:r>
              <a:rPr lang="ru-RU" sz="2800" b="1" i="1" dirty="0"/>
              <a:t>. </a:t>
            </a:r>
            <a:r>
              <a:rPr lang="ru-RU" sz="2800" b="1" i="1" dirty="0" err="1"/>
              <a:t>Самоосвіта</a:t>
            </a:r>
            <a:r>
              <a:rPr lang="ru-RU" sz="2800" b="1" i="1" dirty="0"/>
              <a:t> є </a:t>
            </a:r>
            <a:r>
              <a:rPr lang="ru-RU" sz="2800" b="1" i="1" dirty="0" err="1"/>
              <a:t>складовою</a:t>
            </a:r>
            <a:r>
              <a:rPr lang="ru-RU" sz="2800" b="1" i="1" dirty="0"/>
              <a:t> </a:t>
            </a:r>
            <a:r>
              <a:rPr lang="ru-RU" sz="2800" b="1" i="1" dirty="0" err="1"/>
              <a:t>безперервної</a:t>
            </a:r>
            <a:r>
              <a:rPr lang="ru-RU" sz="2800" b="1" i="1" dirty="0"/>
              <a:t> </a:t>
            </a:r>
            <a:r>
              <a:rPr lang="ru-RU" sz="2800" b="1" i="1" dirty="0" err="1"/>
              <a:t>освіти</a:t>
            </a:r>
            <a:r>
              <a:rPr lang="ru-RU" sz="2800" b="1" i="1" dirty="0"/>
              <a:t> кожного </a:t>
            </a:r>
            <a:r>
              <a:rPr lang="ru-RU" sz="2800" b="1" i="1" dirty="0" err="1"/>
              <a:t>педагогічного</a:t>
            </a:r>
            <a:r>
              <a:rPr lang="ru-RU" sz="2800" b="1" i="1" dirty="0"/>
              <a:t> </a:t>
            </a:r>
            <a:r>
              <a:rPr lang="ru-RU" sz="2800" b="1" i="1" dirty="0" err="1"/>
              <a:t>працівника</a:t>
            </a:r>
            <a:r>
              <a:rPr lang="ru-RU" sz="2800" b="1" i="1" dirty="0"/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BE0DBA2-7885-D62B-84C6-6108603586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3850" y="3428998"/>
            <a:ext cx="2825115" cy="2993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2BD14C9-CDF6-22DF-E0F0-FF50242AFCB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6174" y="3680874"/>
            <a:ext cx="2845526" cy="2489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116294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3C579D-8948-DE9E-0E9A-1C401E41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9003028-07F3-ABB1-6E09-F3AEFF3B1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64555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Отже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підвищити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закладах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дошкільної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урізноманітнювати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цілеспрямованого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навчально-виховного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зокрема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шляхом: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індивідуальних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занять,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гурткової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секційної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студійної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освітній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інновацій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психолого-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інформаційно-комунікаційних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вивчення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узагальнення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поширення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перспективного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педагогічного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досвіду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активізації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взаємодії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родинами; 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удосконалення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механізмів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моніторингу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якості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освітнього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75E9DAC-57F4-CE9B-CE44-C9D15530FD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4209" y="3831438"/>
            <a:ext cx="5128366" cy="2696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0355960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7FDDE8-8B18-B97C-1E5A-55AA63613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275" y="186998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УВАГУ!!!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7235D41-43C4-B8B0-B85A-F4F3AFA5AE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8457" y="3150870"/>
            <a:ext cx="4803321" cy="2689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211637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E17DF2-2DFF-B063-7350-6645FA6EF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84B8C1-9FB8-4A3D-4BF0-C97F466CD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3858" y="1540188"/>
            <a:ext cx="9989820" cy="51692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 err="1"/>
              <a:t>Якісна</a:t>
            </a:r>
            <a:r>
              <a:rPr lang="ru-RU" sz="2000" b="1" i="1" dirty="0"/>
              <a:t> </a:t>
            </a:r>
            <a:r>
              <a:rPr lang="ru-RU" sz="2000" b="1" i="1" dirty="0" err="1"/>
              <a:t>освіта</a:t>
            </a:r>
            <a:r>
              <a:rPr lang="ru-RU" sz="2000" b="1" i="1" dirty="0"/>
              <a:t> - </a:t>
            </a:r>
            <a:r>
              <a:rPr lang="ru-RU" sz="2000" b="1" i="1" dirty="0" err="1"/>
              <a:t>це</a:t>
            </a:r>
            <a:r>
              <a:rPr lang="ru-RU" sz="2000" b="1" i="1" dirty="0"/>
              <a:t> </a:t>
            </a:r>
            <a:r>
              <a:rPr lang="ru-RU" sz="2000" b="1" i="1" dirty="0" err="1"/>
              <a:t>освіта</a:t>
            </a:r>
            <a:r>
              <a:rPr lang="ru-RU" sz="2000" b="1" i="1" dirty="0"/>
              <a:t>, </a:t>
            </a:r>
            <a:r>
              <a:rPr lang="ru-RU" sz="2000" b="1" i="1" dirty="0" err="1"/>
              <a:t>спрямована</a:t>
            </a:r>
            <a:r>
              <a:rPr lang="ru-RU" sz="2000" b="1" i="1" dirty="0"/>
              <a:t> на </a:t>
            </a:r>
            <a:r>
              <a:rPr lang="ru-RU" sz="2000" b="1" i="1" dirty="0" err="1"/>
              <a:t>формування</a:t>
            </a:r>
            <a:r>
              <a:rPr lang="ru-RU" sz="2000" b="1" i="1" dirty="0"/>
              <a:t> </a:t>
            </a:r>
            <a:r>
              <a:rPr lang="ru-RU" sz="2000" b="1" i="1" dirty="0" err="1"/>
              <a:t>нової</a:t>
            </a:r>
            <a:r>
              <a:rPr lang="ru-RU" sz="2000" b="1" i="1" dirty="0"/>
              <a:t> </a:t>
            </a:r>
            <a:r>
              <a:rPr lang="ru-RU" sz="2000" b="1" i="1" dirty="0" err="1"/>
              <a:t>життєво</a:t>
            </a:r>
            <a:r>
              <a:rPr lang="ru-RU" sz="2000" b="1" i="1" dirty="0"/>
              <a:t> </a:t>
            </a:r>
            <a:r>
              <a:rPr lang="ru-RU" sz="2000" b="1" i="1" dirty="0" err="1"/>
              <a:t>компетентної</a:t>
            </a:r>
            <a:r>
              <a:rPr lang="ru-RU" sz="2000" b="1" i="1" dirty="0"/>
              <a:t> </a:t>
            </a:r>
            <a:r>
              <a:rPr lang="ru-RU" sz="2000" b="1" i="1" dirty="0" err="1"/>
              <a:t>особистості</a:t>
            </a:r>
            <a:r>
              <a:rPr lang="ru-RU" sz="2000" b="1" i="1" dirty="0"/>
              <a:t>, </a:t>
            </a:r>
            <a:r>
              <a:rPr lang="ru-RU" sz="2000" b="1" i="1" dirty="0" err="1"/>
              <a:t>це</a:t>
            </a:r>
            <a:r>
              <a:rPr lang="ru-RU" sz="2000" b="1" i="1" dirty="0"/>
              <a:t> </a:t>
            </a:r>
            <a:r>
              <a:rPr lang="ru-RU" sz="2000" b="1" i="1" dirty="0" err="1"/>
              <a:t>освіта</a:t>
            </a:r>
            <a:r>
              <a:rPr lang="ru-RU" sz="2000" b="1" i="1" dirty="0"/>
              <a:t>, яка </a:t>
            </a:r>
            <a:r>
              <a:rPr lang="ru-RU" sz="2000" b="1" i="1" dirty="0" err="1"/>
              <a:t>враховує</a:t>
            </a:r>
            <a:r>
              <a:rPr lang="ru-RU" sz="2000" b="1" i="1" dirty="0"/>
              <a:t> </a:t>
            </a:r>
            <a:r>
              <a:rPr lang="ru-RU" sz="2000" b="1" i="1" dirty="0" err="1"/>
              <a:t>сутнісні</a:t>
            </a:r>
            <a:r>
              <a:rPr lang="ru-RU" sz="2000" b="1" i="1" dirty="0"/>
              <a:t> </a:t>
            </a:r>
            <a:r>
              <a:rPr lang="ru-RU" sz="2000" b="1" i="1" dirty="0" err="1"/>
              <a:t>індивідуальні</a:t>
            </a:r>
            <a:r>
              <a:rPr lang="ru-RU" sz="2000" b="1" i="1" dirty="0"/>
              <a:t> характеристики </a:t>
            </a:r>
            <a:r>
              <a:rPr lang="ru-RU" sz="2000" b="1" i="1" dirty="0" err="1"/>
              <a:t>кожної</a:t>
            </a:r>
            <a:r>
              <a:rPr lang="ru-RU" sz="2000" b="1" i="1" dirty="0"/>
              <a:t> </a:t>
            </a:r>
            <a:r>
              <a:rPr lang="ru-RU" sz="2000" b="1" i="1" dirty="0" err="1"/>
              <a:t>дитини</a:t>
            </a:r>
            <a:r>
              <a:rPr lang="ru-RU" sz="2000" b="1" i="1" dirty="0"/>
              <a:t>, </a:t>
            </a:r>
            <a:r>
              <a:rPr lang="ru-RU" sz="2000" b="1" i="1" dirty="0" err="1"/>
              <a:t>розкриває</a:t>
            </a:r>
            <a:r>
              <a:rPr lang="ru-RU" sz="2000" b="1" i="1" dirty="0"/>
              <a:t> та </a:t>
            </a:r>
            <a:r>
              <a:rPr lang="ru-RU" sz="2000" b="1" i="1" dirty="0" err="1"/>
              <a:t>розвиває</a:t>
            </a:r>
            <a:r>
              <a:rPr lang="ru-RU" sz="2000" b="1" i="1" dirty="0"/>
              <a:t> </a:t>
            </a:r>
            <a:r>
              <a:rPr lang="ru-RU" sz="2000" b="1" i="1" dirty="0" err="1"/>
              <a:t>її</a:t>
            </a:r>
            <a:r>
              <a:rPr lang="ru-RU" sz="2000" b="1" i="1" dirty="0"/>
              <a:t> задатки </a:t>
            </a:r>
            <a:r>
              <a:rPr lang="ru-RU" sz="2000" b="1" i="1" dirty="0" err="1"/>
              <a:t>й</a:t>
            </a:r>
            <a:r>
              <a:rPr lang="ru-RU" sz="2000" b="1" i="1" dirty="0"/>
              <a:t> </a:t>
            </a:r>
            <a:r>
              <a:rPr lang="ru-RU" sz="2000" b="1" i="1" dirty="0" err="1" smtClean="0"/>
              <a:t>обдарування</a:t>
            </a:r>
            <a:r>
              <a:rPr lang="ru-RU" sz="2000" b="1" i="1" dirty="0" smtClean="0"/>
              <a:t> </a:t>
            </a:r>
            <a:r>
              <a:rPr lang="ru-RU" sz="2000" b="1" i="1" dirty="0"/>
              <a:t>і на </a:t>
            </a:r>
            <a:r>
              <a:rPr lang="ru-RU" sz="2000" b="1" i="1" dirty="0" err="1"/>
              <a:t>цій</a:t>
            </a:r>
            <a:r>
              <a:rPr lang="ru-RU" sz="2000" b="1" i="1" dirty="0"/>
              <a:t> </a:t>
            </a:r>
            <a:r>
              <a:rPr lang="ru-RU" sz="2000" b="1" i="1" dirty="0" err="1"/>
              <a:t>основі</a:t>
            </a:r>
            <a:r>
              <a:rPr lang="ru-RU" sz="2000" b="1" i="1" dirty="0"/>
              <a:t> </a:t>
            </a:r>
            <a:r>
              <a:rPr lang="ru-RU" sz="2000" b="1" i="1" dirty="0" err="1"/>
              <a:t>забезпечує</a:t>
            </a:r>
            <a:r>
              <a:rPr lang="ru-RU" sz="2000" b="1" i="1" dirty="0"/>
              <a:t> </a:t>
            </a:r>
            <a:r>
              <a:rPr lang="ru-RU" sz="2000" b="1" i="1" dirty="0" err="1"/>
              <a:t>максимальну</a:t>
            </a:r>
            <a:r>
              <a:rPr lang="ru-RU" sz="2000" b="1" i="1" dirty="0"/>
              <a:t> </a:t>
            </a:r>
            <a:r>
              <a:rPr lang="ru-RU" sz="2000" b="1" i="1" dirty="0" err="1"/>
              <a:t>реалізацію</a:t>
            </a:r>
            <a:r>
              <a:rPr lang="ru-RU" sz="2000" b="1" i="1" dirty="0"/>
              <a:t> </a:t>
            </a:r>
            <a:r>
              <a:rPr lang="ru-RU" sz="2000" b="1" i="1" dirty="0" err="1"/>
              <a:t>її</a:t>
            </a:r>
            <a:r>
              <a:rPr lang="ru-RU" sz="2000" b="1" i="1" dirty="0"/>
              <a:t> </a:t>
            </a:r>
            <a:r>
              <a:rPr lang="ru-RU" sz="2000" b="1" i="1" dirty="0" err="1"/>
              <a:t>потенціалу</a:t>
            </a:r>
            <a:r>
              <a:rPr lang="ru-RU" sz="2000" b="1" i="1" dirty="0"/>
              <a:t>; </a:t>
            </a:r>
            <a:r>
              <a:rPr lang="ru-RU" sz="2000" b="1" i="1" dirty="0" err="1"/>
              <a:t>це</a:t>
            </a:r>
            <a:r>
              <a:rPr lang="ru-RU" sz="2000" b="1" i="1" dirty="0"/>
              <a:t> </a:t>
            </a:r>
            <a:r>
              <a:rPr lang="ru-RU" sz="2000" b="1" i="1" dirty="0" err="1"/>
              <a:t>освіта</a:t>
            </a:r>
            <a:r>
              <a:rPr lang="ru-RU" sz="2000" b="1" i="1" dirty="0"/>
              <a:t>, </a:t>
            </a:r>
            <a:r>
              <a:rPr lang="ru-RU" sz="2000" b="1" i="1" dirty="0" err="1"/>
              <a:t>здатна</a:t>
            </a:r>
            <a:r>
              <a:rPr lang="ru-RU" sz="2000" b="1" i="1" dirty="0"/>
              <a:t> до </a:t>
            </a:r>
            <a:r>
              <a:rPr lang="ru-RU" sz="2000" b="1" i="1" dirty="0" err="1"/>
              <a:t>безперервної</a:t>
            </a:r>
            <a:r>
              <a:rPr lang="ru-RU" sz="2000" b="1" i="1" dirty="0"/>
              <a:t> </a:t>
            </a:r>
            <a:r>
              <a:rPr lang="ru-RU" sz="2000" b="1" i="1" dirty="0" err="1"/>
              <a:t>модернізації</a:t>
            </a:r>
            <a:r>
              <a:rPr lang="ru-RU" sz="2000" b="1" i="1" dirty="0"/>
              <a:t> та </a:t>
            </a:r>
            <a:r>
              <a:rPr lang="ru-RU" sz="2000" b="1" i="1" dirty="0" err="1"/>
              <a:t>інновацій</a:t>
            </a:r>
            <a:r>
              <a:rPr lang="ru-RU" sz="2000" b="1" i="1" dirty="0"/>
              <a:t>, </a:t>
            </a:r>
            <a:r>
              <a:rPr lang="ru-RU" sz="2000" b="1" i="1" dirty="0" err="1"/>
              <a:t>потенційно</a:t>
            </a:r>
            <a:r>
              <a:rPr lang="ru-RU" sz="2000" b="1" i="1" dirty="0"/>
              <a:t> </a:t>
            </a:r>
            <a:r>
              <a:rPr lang="ru-RU" sz="2000" b="1" i="1" dirty="0" err="1"/>
              <a:t>спроможна</a:t>
            </a:r>
            <a:r>
              <a:rPr lang="ru-RU" sz="2000" b="1" i="1" dirty="0"/>
              <a:t> </a:t>
            </a:r>
            <a:r>
              <a:rPr lang="ru-RU" sz="2000" b="1" i="1" dirty="0" err="1"/>
              <a:t>давати</a:t>
            </a:r>
            <a:r>
              <a:rPr lang="ru-RU" sz="2000" b="1" i="1" dirty="0"/>
              <a:t> </a:t>
            </a:r>
            <a:r>
              <a:rPr lang="ru-RU" sz="2000" b="1" i="1" dirty="0" err="1"/>
              <a:t>адекватні</a:t>
            </a:r>
            <a:r>
              <a:rPr lang="ru-RU" sz="2000" b="1" i="1" dirty="0"/>
              <a:t> </a:t>
            </a:r>
            <a:r>
              <a:rPr lang="ru-RU" sz="2000" b="1" i="1" dirty="0" err="1"/>
              <a:t>відповіді</a:t>
            </a:r>
            <a:r>
              <a:rPr lang="ru-RU" sz="2000" b="1" i="1" dirty="0"/>
              <a:t> на </a:t>
            </a:r>
            <a:r>
              <a:rPr lang="ru-RU" sz="2000" b="1" i="1" dirty="0" err="1"/>
              <a:t>виклики</a:t>
            </a:r>
            <a:r>
              <a:rPr lang="ru-RU" sz="2000" b="1" i="1" dirty="0"/>
              <a:t> </a:t>
            </a:r>
            <a:r>
              <a:rPr lang="ru-RU" sz="2000" b="1" i="1" dirty="0" err="1"/>
              <a:t>цивілізації</a:t>
            </a:r>
            <a:r>
              <a:rPr lang="ru-RU" sz="2000" b="1" i="1" dirty="0"/>
              <a:t>; </a:t>
            </a:r>
            <a:r>
              <a:rPr lang="ru-RU" sz="2000" b="1" i="1" dirty="0" err="1"/>
              <a:t>це</a:t>
            </a:r>
            <a:r>
              <a:rPr lang="ru-RU" sz="2000" b="1" i="1" dirty="0"/>
              <a:t> </a:t>
            </a:r>
            <a:r>
              <a:rPr lang="ru-RU" sz="2000" b="1" i="1" dirty="0" err="1"/>
              <a:t>освіта</a:t>
            </a:r>
            <a:r>
              <a:rPr lang="ru-RU" sz="2000" b="1" i="1" dirty="0"/>
              <a:t>, яка </a:t>
            </a:r>
            <a:r>
              <a:rPr lang="ru-RU" sz="2000" b="1" i="1" dirty="0" err="1"/>
              <a:t>забезпечує</a:t>
            </a:r>
            <a:r>
              <a:rPr lang="ru-RU" sz="2000" b="1" i="1" dirty="0"/>
              <a:t> </a:t>
            </a:r>
            <a:r>
              <a:rPr lang="ru-RU" sz="2000" b="1" i="1" dirty="0" err="1"/>
              <a:t>відповідність</a:t>
            </a:r>
            <a:r>
              <a:rPr lang="ru-RU" sz="2000" b="1" i="1" dirty="0"/>
              <a:t> </a:t>
            </a:r>
            <a:r>
              <a:rPr lang="ru-RU" sz="2000" b="1" i="1" dirty="0" err="1"/>
              <a:t>освітнього</a:t>
            </a:r>
            <a:r>
              <a:rPr lang="ru-RU" sz="2000" b="1" i="1" dirty="0"/>
              <a:t> </a:t>
            </a:r>
            <a:r>
              <a:rPr lang="ru-RU" sz="2000" b="1" i="1" dirty="0" err="1"/>
              <a:t>процесу</a:t>
            </a:r>
            <a:r>
              <a:rPr lang="ru-RU" sz="2000" b="1" i="1" dirty="0"/>
              <a:t> та </a:t>
            </a:r>
            <a:r>
              <a:rPr lang="ru-RU" sz="2000" b="1" i="1" dirty="0" err="1"/>
              <a:t>змісту</a:t>
            </a:r>
            <a:r>
              <a:rPr lang="ru-RU" sz="2000" b="1" i="1" dirty="0"/>
              <a:t> </a:t>
            </a:r>
            <a:r>
              <a:rPr lang="ru-RU" sz="2000" b="1" i="1" dirty="0" err="1"/>
              <a:t>освіти</a:t>
            </a:r>
            <a:r>
              <a:rPr lang="ru-RU" sz="2000" b="1" i="1" dirty="0"/>
              <a:t> </a:t>
            </a:r>
            <a:r>
              <a:rPr lang="ru-RU" sz="2000" b="1" i="1" dirty="0" err="1"/>
              <a:t>прийнятим</a:t>
            </a:r>
            <a:r>
              <a:rPr lang="ru-RU" sz="2000" b="1" i="1" dirty="0"/>
              <a:t> </a:t>
            </a:r>
            <a:r>
              <a:rPr lang="ru-RU" sz="2000" b="1" i="1" dirty="0" err="1"/>
              <a:t>Державним</a:t>
            </a:r>
            <a:r>
              <a:rPr lang="ru-RU" sz="2000" b="1" i="1" dirty="0"/>
              <a:t> стандартам (В. </a:t>
            </a:r>
            <a:r>
              <a:rPr lang="ru-RU" sz="2000" b="1" i="1" dirty="0" err="1"/>
              <a:t>Кремінь</a:t>
            </a:r>
            <a:r>
              <a:rPr lang="ru-RU" sz="2000" b="1" i="1" dirty="0"/>
              <a:t>). Головне </a:t>
            </a:r>
            <a:r>
              <a:rPr lang="ru-RU" sz="2000" b="1" i="1" dirty="0" err="1"/>
              <a:t>завдання</a:t>
            </a:r>
            <a:r>
              <a:rPr lang="ru-RU" sz="2000" b="1" i="1" dirty="0"/>
              <a:t> </a:t>
            </a:r>
            <a:r>
              <a:rPr lang="ru-RU" sz="2000" b="1" i="1" dirty="0" err="1"/>
              <a:t>сучасного</a:t>
            </a:r>
            <a:r>
              <a:rPr lang="ru-RU" sz="2000" b="1" i="1" dirty="0"/>
              <a:t> </a:t>
            </a:r>
            <a:r>
              <a:rPr lang="ru-RU" sz="2000" b="1" i="1" dirty="0" err="1"/>
              <a:t>навчального</a:t>
            </a:r>
            <a:r>
              <a:rPr lang="ru-RU" sz="2000" b="1" i="1" dirty="0"/>
              <a:t> закладу - </a:t>
            </a:r>
            <a:r>
              <a:rPr lang="ru-RU" sz="2000" b="1" i="1" dirty="0" err="1"/>
              <a:t>забезпечити</a:t>
            </a:r>
            <a:r>
              <a:rPr lang="ru-RU" sz="2000" b="1" i="1" dirty="0"/>
              <a:t> </a:t>
            </a:r>
            <a:r>
              <a:rPr lang="ru-RU" sz="2000" b="1" i="1" dirty="0" err="1"/>
              <a:t>юне</a:t>
            </a:r>
            <a:r>
              <a:rPr lang="ru-RU" sz="2000" b="1" i="1" dirty="0"/>
              <a:t> </a:t>
            </a:r>
            <a:r>
              <a:rPr lang="ru-RU" sz="2000" b="1" i="1" dirty="0" err="1"/>
              <a:t>покоління</a:t>
            </a:r>
            <a:r>
              <a:rPr lang="ru-RU" sz="2000" b="1" i="1" dirty="0"/>
              <a:t> </a:t>
            </a:r>
            <a:r>
              <a:rPr lang="ru-RU" sz="2000" b="1" i="1" dirty="0" err="1"/>
              <a:t>якісною</a:t>
            </a:r>
            <a:r>
              <a:rPr lang="ru-RU" sz="2000" b="1" i="1" dirty="0"/>
              <a:t> </a:t>
            </a:r>
            <a:r>
              <a:rPr lang="ru-RU" sz="2000" b="1" i="1" dirty="0" err="1"/>
              <a:t>освітою</a:t>
            </a:r>
            <a:r>
              <a:rPr lang="ru-RU" sz="2000" b="1" i="1" dirty="0"/>
              <a:t>, </a:t>
            </a:r>
            <a:r>
              <a:rPr lang="ru-RU" sz="2000" b="1" i="1" dirty="0" err="1"/>
              <a:t>тобто</a:t>
            </a:r>
            <a:r>
              <a:rPr lang="ru-RU" sz="2000" b="1" i="1" dirty="0"/>
              <a:t> </a:t>
            </a:r>
            <a:r>
              <a:rPr lang="ru-RU" sz="2000" b="1" i="1" dirty="0" err="1"/>
              <a:t>виплекати</a:t>
            </a:r>
            <a:r>
              <a:rPr lang="ru-RU" sz="2000" b="1" i="1" dirty="0"/>
              <a:t> </a:t>
            </a:r>
            <a:r>
              <a:rPr lang="ru-RU" sz="2000" b="1" i="1" dirty="0" err="1"/>
              <a:t>активну</a:t>
            </a:r>
            <a:r>
              <a:rPr lang="ru-RU" sz="2000" b="1" i="1" dirty="0"/>
              <a:t>, </a:t>
            </a:r>
            <a:r>
              <a:rPr lang="ru-RU" sz="2000" b="1" i="1" dirty="0" err="1"/>
              <a:t>самодостатню</a:t>
            </a:r>
            <a:r>
              <a:rPr lang="ru-RU" sz="2000" b="1" i="1" dirty="0"/>
              <a:t>, </a:t>
            </a:r>
            <a:r>
              <a:rPr lang="ru-RU" sz="2000" b="1" i="1" dirty="0" err="1"/>
              <a:t>інноваційну</a:t>
            </a:r>
            <a:r>
              <a:rPr lang="ru-RU" sz="2000" b="1" i="1" dirty="0"/>
              <a:t> </a:t>
            </a:r>
            <a:r>
              <a:rPr lang="ru-RU" sz="2000" b="1" i="1" dirty="0" err="1"/>
              <a:t>особистість</a:t>
            </a:r>
            <a:r>
              <a:rPr lang="ru-RU" sz="2000" b="1" i="1" dirty="0"/>
              <a:t>, </a:t>
            </a:r>
            <a:r>
              <a:rPr lang="ru-RU" sz="2000" b="1" i="1" dirty="0" err="1"/>
              <a:t>здатну</a:t>
            </a:r>
            <a:r>
              <a:rPr lang="ru-RU" sz="2000" b="1" i="1" dirty="0"/>
              <a:t> </a:t>
            </a:r>
            <a:r>
              <a:rPr lang="ru-RU" sz="2000" b="1" i="1" dirty="0" err="1"/>
              <a:t>вчитися</a:t>
            </a:r>
            <a:r>
              <a:rPr lang="ru-RU" sz="2000" b="1" i="1" dirty="0"/>
              <a:t> </a:t>
            </a:r>
            <a:r>
              <a:rPr lang="ru-RU" sz="2000" b="1" i="1" dirty="0" err="1"/>
              <a:t>впродовж</a:t>
            </a:r>
            <a:r>
              <a:rPr lang="ru-RU" sz="2000" b="1" i="1" dirty="0"/>
              <a:t> </a:t>
            </a:r>
            <a:r>
              <a:rPr lang="ru-RU" sz="2000" b="1" i="1" dirty="0" err="1"/>
              <a:t>життя</a:t>
            </a:r>
            <a:r>
              <a:rPr lang="ru-RU" sz="2000" b="1" i="1" dirty="0"/>
              <a:t>, </a:t>
            </a:r>
            <a:r>
              <a:rPr lang="ru-RU" sz="2000" b="1" i="1" dirty="0" err="1"/>
              <a:t>орієнтуватися</a:t>
            </a:r>
            <a:r>
              <a:rPr lang="ru-RU" sz="2000" b="1" i="1" dirty="0"/>
              <a:t> у новому </a:t>
            </a:r>
            <a:r>
              <a:rPr lang="ru-RU" sz="2000" b="1" i="1" dirty="0" err="1"/>
              <a:t>швидкозмінному</a:t>
            </a:r>
            <a:r>
              <a:rPr lang="ru-RU" sz="2000" b="1" i="1" dirty="0"/>
              <a:t> </a:t>
            </a:r>
            <a:r>
              <a:rPr lang="ru-RU" sz="2000" b="1" i="1" dirty="0" err="1"/>
              <a:t>світі</a:t>
            </a:r>
            <a:r>
              <a:rPr lang="ru-RU" sz="2000" b="1" i="1" dirty="0"/>
              <a:t> і бути </a:t>
            </a:r>
            <a:r>
              <a:rPr lang="ru-RU" sz="2000" b="1" i="1" dirty="0" err="1"/>
              <a:t>конкурентоспроможною</a:t>
            </a:r>
            <a:r>
              <a:rPr lang="ru-RU" sz="2000" b="1" i="1" dirty="0"/>
              <a:t> в </a:t>
            </a:r>
            <a:r>
              <a:rPr lang="ru-RU" sz="2000" b="1" i="1" dirty="0" err="1"/>
              <a:t>ньому</a:t>
            </a:r>
            <a:r>
              <a:rPr lang="ru-RU" sz="2000" b="1" i="1" dirty="0"/>
              <a:t> (</a:t>
            </a:r>
            <a:r>
              <a:rPr lang="ru-RU" sz="2000" b="1" i="1" dirty="0" err="1"/>
              <a:t>В.Кремінь</a:t>
            </a:r>
            <a:r>
              <a:rPr lang="ru-RU" sz="2000" b="1" i="1" dirty="0"/>
              <a:t>). Головне </a:t>
            </a:r>
            <a:r>
              <a:rPr lang="ru-RU" sz="2000" b="1" i="1" dirty="0" err="1"/>
              <a:t>завдання</a:t>
            </a:r>
            <a:r>
              <a:rPr lang="ru-RU" sz="2000" b="1" i="1" dirty="0"/>
              <a:t> кожного </a:t>
            </a:r>
            <a:r>
              <a:rPr lang="ru-RU" sz="2000" b="1" i="1" dirty="0" err="1"/>
              <a:t>дитячого</a:t>
            </a:r>
            <a:r>
              <a:rPr lang="ru-RU" sz="2000" b="1" i="1" dirty="0"/>
              <a:t> садка - </a:t>
            </a:r>
            <a:r>
              <a:rPr lang="ru-RU" sz="2000" b="1" i="1" dirty="0" err="1"/>
              <a:t>надання</a:t>
            </a:r>
            <a:r>
              <a:rPr lang="ru-RU" sz="2000" b="1" i="1" dirty="0"/>
              <a:t> </a:t>
            </a:r>
            <a:r>
              <a:rPr lang="ru-RU" sz="2000" b="1" i="1" dirty="0" err="1"/>
              <a:t>якісної</a:t>
            </a:r>
            <a:r>
              <a:rPr lang="ru-RU" sz="2000" b="1" i="1" dirty="0"/>
              <a:t> </a:t>
            </a:r>
            <a:r>
              <a:rPr lang="ru-RU" sz="2000" b="1" i="1" dirty="0" err="1"/>
              <a:t>освіти</a:t>
            </a:r>
            <a:r>
              <a:rPr lang="ru-RU" sz="2000" b="1" i="1" dirty="0"/>
              <a:t> </a:t>
            </a:r>
            <a:r>
              <a:rPr lang="ru-RU" sz="2000" b="1" i="1" dirty="0" err="1"/>
              <a:t>кожній</a:t>
            </a:r>
            <a:r>
              <a:rPr lang="ru-RU" sz="2000" b="1" i="1" dirty="0"/>
              <a:t> </a:t>
            </a:r>
            <a:r>
              <a:rPr lang="ru-RU" sz="2000" b="1" i="1" dirty="0" err="1"/>
              <a:t>дитині</a:t>
            </a:r>
            <a:r>
              <a:rPr lang="ru-RU" sz="2000" b="1" i="1" dirty="0"/>
              <a:t> (Т. Панасюк). </a:t>
            </a:r>
          </a:p>
        </p:txBody>
      </p:sp>
    </p:spTree>
    <p:extLst>
      <p:ext uri="{BB962C8B-B14F-4D97-AF65-F5344CB8AC3E}">
        <p14:creationId xmlns="" xmlns:p14="http://schemas.microsoft.com/office/powerpoint/2010/main" val="8798795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80F961-BF49-1B47-B56D-2E0822C0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775" y="23775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 шляхи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поліпшення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освітнього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закладі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дошкільної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Окреслимо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детальніше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EE960F7-64D1-A89F-7D0F-B17C763DF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062" y="1836420"/>
            <a:ext cx="8915400" cy="3777622"/>
          </a:xfrm>
        </p:spPr>
        <p:txBody>
          <a:bodyPr>
            <a:normAutofit/>
          </a:bodyPr>
          <a:lstStyle/>
          <a:p>
            <a:r>
              <a:rPr lang="ru-RU" sz="2400" b="1" i="1" dirty="0" err="1"/>
              <a:t>Підвищення</a:t>
            </a:r>
            <a:r>
              <a:rPr lang="ru-RU" sz="2400" b="1" i="1" dirty="0"/>
              <a:t> </a:t>
            </a:r>
            <a:r>
              <a:rPr lang="ru-RU" sz="2400" b="1" i="1" dirty="0" err="1"/>
              <a:t>ролі</a:t>
            </a:r>
            <a:r>
              <a:rPr lang="ru-RU" sz="2400" b="1" i="1" dirty="0"/>
              <a:t> </a:t>
            </a:r>
            <a:r>
              <a:rPr lang="ru-RU" sz="2400" b="1" i="1" dirty="0" err="1"/>
              <a:t>ігрової</a:t>
            </a:r>
            <a:r>
              <a:rPr lang="ru-RU" sz="2400" b="1" i="1" dirty="0"/>
              <a:t> </a:t>
            </a:r>
            <a:r>
              <a:rPr lang="ru-RU" sz="2400" b="1" i="1" dirty="0" err="1"/>
              <a:t>діяльності</a:t>
            </a:r>
            <a:r>
              <a:rPr lang="ru-RU" sz="2400" b="1" i="1" dirty="0"/>
              <a:t> у </a:t>
            </a:r>
            <a:r>
              <a:rPr lang="ru-RU" sz="2400" b="1" i="1" dirty="0" err="1"/>
              <a:t>житті</a:t>
            </a:r>
            <a:r>
              <a:rPr lang="ru-RU" sz="2400" b="1" i="1" dirty="0"/>
              <a:t> </a:t>
            </a:r>
            <a:r>
              <a:rPr lang="ru-RU" sz="2400" b="1" i="1" dirty="0" err="1"/>
              <a:t>дитини</a:t>
            </a:r>
            <a:r>
              <a:rPr lang="ru-RU" sz="2400" b="1" i="1" dirty="0"/>
              <a:t>. </a:t>
            </a:r>
            <a:r>
              <a:rPr lang="ru-RU" sz="2400" b="1" i="1" dirty="0" err="1"/>
              <a:t>Збідненість</a:t>
            </a:r>
            <a:r>
              <a:rPr lang="ru-RU" sz="2400" b="1" i="1" dirty="0"/>
              <a:t> </a:t>
            </a:r>
            <a:r>
              <a:rPr lang="ru-RU" sz="2400" b="1" i="1" dirty="0" err="1"/>
              <a:t>чи</a:t>
            </a:r>
            <a:r>
              <a:rPr lang="ru-RU" sz="2400" b="1" i="1" dirty="0"/>
              <a:t> </a:t>
            </a:r>
            <a:r>
              <a:rPr lang="ru-RU" sz="2400" b="1" i="1" dirty="0" err="1"/>
              <a:t>відсутність</a:t>
            </a:r>
            <a:r>
              <a:rPr lang="ru-RU" sz="2400" b="1" i="1" dirty="0"/>
              <a:t> сюжетно-</a:t>
            </a:r>
            <a:r>
              <a:rPr lang="ru-RU" sz="2400" b="1" i="1" dirty="0" err="1"/>
              <a:t>рольової</a:t>
            </a:r>
            <a:r>
              <a:rPr lang="ru-RU" sz="2400" b="1" i="1" dirty="0"/>
              <a:t> </a:t>
            </a:r>
            <a:r>
              <a:rPr lang="ru-RU" sz="2400" b="1" i="1" dirty="0" err="1"/>
              <a:t>гри</a:t>
            </a:r>
            <a:r>
              <a:rPr lang="ru-RU" sz="2400" b="1" i="1" dirty="0"/>
              <a:t> </a:t>
            </a:r>
            <a:r>
              <a:rPr lang="ru-RU" sz="2400" b="1" i="1" dirty="0" err="1"/>
              <a:t>провокує</a:t>
            </a:r>
            <a:r>
              <a:rPr lang="ru-RU" sz="2400" b="1" i="1" dirty="0"/>
              <a:t> </a:t>
            </a:r>
            <a:r>
              <a:rPr lang="ru-RU" sz="2400" b="1" i="1" dirty="0" err="1"/>
              <a:t>недорозвиненість</a:t>
            </a:r>
            <a:r>
              <a:rPr lang="ru-RU" sz="2400" b="1" i="1" dirty="0"/>
              <a:t> </a:t>
            </a:r>
            <a:r>
              <a:rPr lang="ru-RU" sz="2400" b="1" i="1" dirty="0" err="1"/>
              <a:t>емоційної</a:t>
            </a:r>
            <a:r>
              <a:rPr lang="ru-RU" sz="2400" b="1" i="1" dirty="0"/>
              <a:t>, </a:t>
            </a:r>
            <a:r>
              <a:rPr lang="ru-RU" sz="2400" b="1" i="1" dirty="0" err="1"/>
              <a:t>мотиваційної</a:t>
            </a:r>
            <a:r>
              <a:rPr lang="ru-RU" sz="2400" b="1" i="1" dirty="0"/>
              <a:t> та </a:t>
            </a:r>
            <a:r>
              <a:rPr lang="ru-RU" sz="2400" b="1" i="1" dirty="0" err="1"/>
              <a:t>вольової</a:t>
            </a:r>
            <a:r>
              <a:rPr lang="ru-RU" sz="2400" b="1" i="1" dirty="0"/>
              <a:t> </a:t>
            </a:r>
            <a:r>
              <a:rPr lang="ru-RU" sz="2400" b="1" i="1" dirty="0" err="1"/>
              <a:t>готовності</a:t>
            </a:r>
            <a:r>
              <a:rPr lang="ru-RU" sz="2400" b="1" i="1" dirty="0"/>
              <a:t> </a:t>
            </a:r>
            <a:r>
              <a:rPr lang="ru-RU" sz="2400" b="1" i="1" dirty="0" err="1"/>
              <a:t>дитини</a:t>
            </a:r>
            <a:r>
              <a:rPr lang="ru-RU" sz="2400" b="1" i="1" dirty="0"/>
              <a:t> до </a:t>
            </a:r>
            <a:r>
              <a:rPr lang="ru-RU" sz="2400" b="1" i="1" dirty="0" err="1"/>
              <a:t>школи</a:t>
            </a:r>
            <a:r>
              <a:rPr lang="ru-RU" sz="2400" b="1" i="1" dirty="0"/>
              <a:t>, </a:t>
            </a:r>
            <a:r>
              <a:rPr lang="ru-RU" sz="2400" b="1" i="1" dirty="0" err="1"/>
              <a:t>призводить</a:t>
            </a:r>
            <a:r>
              <a:rPr lang="ru-RU" sz="2400" b="1" i="1" dirty="0"/>
              <a:t> до </a:t>
            </a:r>
            <a:r>
              <a:rPr lang="ru-RU" sz="2400" b="1" i="1" dirty="0" err="1"/>
              <a:t>порушень</a:t>
            </a:r>
            <a:r>
              <a:rPr lang="ru-RU" sz="2400" b="1" i="1" dirty="0"/>
              <a:t> у </a:t>
            </a:r>
            <a:r>
              <a:rPr lang="ru-RU" sz="2400" b="1" i="1" dirty="0" err="1"/>
              <a:t>розвитку</a:t>
            </a:r>
            <a:r>
              <a:rPr lang="ru-RU" sz="2400" b="1" i="1" dirty="0"/>
              <a:t> </a:t>
            </a:r>
            <a:r>
              <a:rPr lang="ru-RU" sz="2400" b="1" i="1" dirty="0" err="1"/>
              <a:t>особистості</a:t>
            </a:r>
            <a:r>
              <a:rPr lang="ru-RU" sz="2400" b="1" i="1" dirty="0"/>
              <a:t>, </a:t>
            </a:r>
            <a:r>
              <a:rPr lang="ru-RU" sz="2400" b="1" i="1" dirty="0" err="1"/>
              <a:t>гальмує</a:t>
            </a:r>
            <a:r>
              <a:rPr lang="ru-RU" sz="2400" b="1" i="1" dirty="0"/>
              <a:t> </a:t>
            </a:r>
            <a:r>
              <a:rPr lang="ru-RU" sz="2400" b="1" i="1" dirty="0" err="1"/>
              <a:t>становлення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механізмів</a:t>
            </a:r>
            <a:r>
              <a:rPr lang="ru-RU" sz="2400" b="1" i="1" dirty="0"/>
              <a:t> </a:t>
            </a:r>
            <a:r>
              <a:rPr lang="ru-RU" sz="2400" b="1" i="1" dirty="0" err="1"/>
              <a:t>регуляції</a:t>
            </a:r>
            <a:r>
              <a:rPr lang="ru-RU" sz="2400" b="1" i="1" dirty="0"/>
              <a:t> </a:t>
            </a:r>
            <a:r>
              <a:rPr lang="ru-RU" sz="2400" b="1" i="1" dirty="0" err="1"/>
              <a:t>поведінки</a:t>
            </a:r>
            <a:r>
              <a:rPr lang="ru-RU" sz="2400" b="1" i="1" dirty="0"/>
              <a:t>, </a:t>
            </a:r>
            <a:r>
              <a:rPr lang="ru-RU" sz="2400" b="1" i="1" dirty="0" err="1"/>
              <a:t>спричиняє</a:t>
            </a:r>
            <a:r>
              <a:rPr lang="ru-RU" sz="2400" b="1" i="1" dirty="0"/>
              <a:t> </a:t>
            </a:r>
            <a:r>
              <a:rPr lang="ru-RU" sz="2400" b="1" i="1" dirty="0" err="1"/>
              <a:t>зниження</a:t>
            </a:r>
            <a:r>
              <a:rPr lang="ru-RU" sz="2400" b="1" i="1" dirty="0"/>
              <a:t> </a:t>
            </a:r>
            <a:r>
              <a:rPr lang="ru-RU" sz="2400" b="1" i="1" dirty="0" err="1"/>
              <a:t>розвитку</a:t>
            </a:r>
            <a:r>
              <a:rPr lang="ru-RU" sz="2400" b="1" i="1" dirty="0"/>
              <a:t> </a:t>
            </a:r>
            <a:r>
              <a:rPr lang="ru-RU" sz="2400" b="1" i="1" dirty="0" err="1"/>
              <a:t>творчих</a:t>
            </a:r>
            <a:r>
              <a:rPr lang="ru-RU" sz="2400" b="1" i="1" dirty="0"/>
              <a:t> </a:t>
            </a:r>
            <a:r>
              <a:rPr lang="ru-RU" sz="2400" b="1" i="1" dirty="0" err="1"/>
              <a:t>здібностей</a:t>
            </a:r>
            <a:r>
              <a:rPr lang="ru-RU" sz="2400" b="1" i="1" dirty="0"/>
              <a:t> </a:t>
            </a:r>
            <a:r>
              <a:rPr lang="ru-RU" sz="2400" b="1" i="1" dirty="0" err="1"/>
              <a:t>дитини</a:t>
            </a:r>
            <a:r>
              <a:rPr lang="ru-RU" sz="2400" b="1" i="1" dirty="0"/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8200101-2E73-0979-D6D1-FFC0D18F57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4465327"/>
            <a:ext cx="3485197" cy="229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153001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CA35A89-C746-AC5A-E822-2B456DE9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732" y="392430"/>
            <a:ext cx="9252268" cy="3777622"/>
          </a:xfrm>
        </p:spPr>
        <p:txBody>
          <a:bodyPr>
            <a:normAutofit/>
          </a:bodyPr>
          <a:lstStyle/>
          <a:p>
            <a:r>
              <a:rPr lang="ru-RU" sz="2400" b="1" i="1" dirty="0" err="1"/>
              <a:t>Забезпечення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наступності</a:t>
            </a:r>
            <a:r>
              <a:rPr lang="ru-RU" sz="2400" b="1" i="1" dirty="0"/>
              <a:t> </a:t>
            </a:r>
            <a:r>
              <a:rPr lang="ru-RU" sz="2400" b="1" i="1" dirty="0" err="1"/>
              <a:t>між</a:t>
            </a:r>
            <a:r>
              <a:rPr lang="ru-RU" sz="2400" b="1" i="1" dirty="0"/>
              <a:t> </a:t>
            </a:r>
            <a:r>
              <a:rPr lang="ru-RU" sz="2400" b="1" i="1" dirty="0" err="1"/>
              <a:t>дошкільною</a:t>
            </a:r>
            <a:r>
              <a:rPr lang="ru-RU" sz="2400" b="1" i="1" dirty="0"/>
              <a:t> та початковою </a:t>
            </a:r>
            <a:r>
              <a:rPr lang="ru-RU" sz="2400" b="1" i="1" dirty="0" err="1"/>
              <a:t>освітою</a:t>
            </a:r>
            <a:r>
              <a:rPr lang="ru-RU" sz="2400" b="1" i="1" dirty="0"/>
              <a:t>. В </a:t>
            </a:r>
            <a:r>
              <a:rPr lang="ru-RU" sz="2400" b="1" i="1" dirty="0" err="1"/>
              <a:t>багатьох</a:t>
            </a:r>
            <a:r>
              <a:rPr lang="ru-RU" sz="2400" b="1" i="1" dirty="0"/>
              <a:t> </a:t>
            </a:r>
            <a:r>
              <a:rPr lang="ru-RU" sz="2400" b="1" i="1" dirty="0" err="1"/>
              <a:t>зарубіжних</a:t>
            </a:r>
            <a:r>
              <a:rPr lang="ru-RU" sz="2400" b="1" i="1" dirty="0"/>
              <a:t> </a:t>
            </a:r>
            <a:r>
              <a:rPr lang="ru-RU" sz="2400" b="1" i="1" dirty="0" err="1"/>
              <a:t>країнах</a:t>
            </a:r>
            <a:r>
              <a:rPr lang="ru-RU" sz="2400" b="1" i="1" dirty="0"/>
              <a:t> </a:t>
            </a:r>
            <a:r>
              <a:rPr lang="ru-RU" sz="2400" b="1" i="1" dirty="0" err="1"/>
              <a:t>діти</a:t>
            </a:r>
            <a:r>
              <a:rPr lang="ru-RU" sz="2400" b="1" i="1" dirty="0"/>
              <a:t> </a:t>
            </a:r>
            <a:r>
              <a:rPr lang="ru-RU" sz="2400" b="1" i="1" dirty="0" err="1"/>
              <a:t>йдуть</a:t>
            </a:r>
            <a:r>
              <a:rPr lang="ru-RU" sz="2400" b="1" i="1" dirty="0"/>
              <a:t> до </a:t>
            </a:r>
            <a:r>
              <a:rPr lang="ru-RU" sz="2400" b="1" i="1" dirty="0" err="1"/>
              <a:t>школи</a:t>
            </a:r>
            <a:r>
              <a:rPr lang="ru-RU" sz="2400" b="1" i="1" dirty="0"/>
              <a:t> з 6 </a:t>
            </a:r>
            <a:r>
              <a:rPr lang="ru-RU" sz="2400" b="1" i="1" dirty="0" err="1"/>
              <a:t>років</a:t>
            </a:r>
            <a:r>
              <a:rPr lang="ru-RU" sz="2400" b="1" i="1" dirty="0"/>
              <a:t>, але у 1 </a:t>
            </a:r>
            <a:r>
              <a:rPr lang="ru-RU" sz="2400" b="1" i="1" dirty="0" err="1"/>
              <a:t>класі</a:t>
            </a:r>
            <a:r>
              <a:rPr lang="ru-RU" sz="2400" b="1" i="1" dirty="0"/>
              <a:t> вони </a:t>
            </a:r>
            <a:r>
              <a:rPr lang="ru-RU" sz="2400" b="1" i="1" dirty="0" err="1"/>
              <a:t>займаються</a:t>
            </a:r>
            <a:r>
              <a:rPr lang="ru-RU" sz="2400" b="1" i="1" dirty="0"/>
              <a:t> </a:t>
            </a:r>
            <a:r>
              <a:rPr lang="ru-RU" sz="2400" b="1" i="1" dirty="0" err="1"/>
              <a:t>специфічно</a:t>
            </a:r>
            <a:r>
              <a:rPr lang="ru-RU" sz="2400" b="1" i="1" dirty="0"/>
              <a:t> </a:t>
            </a:r>
            <a:r>
              <a:rPr lang="ru-RU" sz="2400" b="1" i="1" dirty="0" err="1"/>
              <a:t>дитячими</a:t>
            </a:r>
            <a:r>
              <a:rPr lang="ru-RU" sz="2400" b="1" i="1" dirty="0"/>
              <a:t> видами </a:t>
            </a:r>
            <a:r>
              <a:rPr lang="ru-RU" sz="2400" b="1" i="1" dirty="0" err="1"/>
              <a:t>діяльності</a:t>
            </a:r>
            <a:r>
              <a:rPr lang="ru-RU" sz="2400" b="1" i="1" dirty="0"/>
              <a:t>: </a:t>
            </a:r>
            <a:r>
              <a:rPr lang="ru-RU" sz="2400" b="1" i="1" dirty="0" err="1"/>
              <a:t>ігрова</a:t>
            </a:r>
            <a:r>
              <a:rPr lang="ru-RU" sz="2400" b="1" i="1" dirty="0"/>
              <a:t>, </a:t>
            </a:r>
            <a:r>
              <a:rPr lang="ru-RU" sz="2400" b="1" i="1" dirty="0" err="1"/>
              <a:t>образотворча</a:t>
            </a:r>
            <a:r>
              <a:rPr lang="ru-RU" sz="2400" b="1" i="1" dirty="0"/>
              <a:t>, </a:t>
            </a:r>
            <a:r>
              <a:rPr lang="ru-RU" sz="2400" b="1" i="1" dirty="0" err="1"/>
              <a:t>музична</a:t>
            </a:r>
            <a:r>
              <a:rPr lang="ru-RU" sz="2400" b="1" i="1" dirty="0"/>
              <a:t> - </a:t>
            </a:r>
            <a:r>
              <a:rPr lang="ru-RU" sz="2400" b="1" i="1" dirty="0" err="1"/>
              <a:t>чого</a:t>
            </a:r>
            <a:r>
              <a:rPr lang="ru-RU" sz="2400" b="1" i="1" dirty="0"/>
              <a:t> </a:t>
            </a:r>
            <a:r>
              <a:rPr lang="ru-RU" sz="2400" b="1" i="1" dirty="0" err="1"/>
              <a:t>немає</a:t>
            </a:r>
            <a:r>
              <a:rPr lang="ru-RU" sz="2400" b="1" i="1" dirty="0"/>
              <a:t> у </a:t>
            </a:r>
            <a:r>
              <a:rPr lang="ru-RU" sz="2400" b="1" i="1" dirty="0" err="1"/>
              <a:t>нашій</a:t>
            </a:r>
            <a:r>
              <a:rPr lang="ru-RU" sz="2400" b="1" i="1" dirty="0"/>
              <a:t> </a:t>
            </a:r>
            <a:r>
              <a:rPr lang="ru-RU" sz="2400" b="1" i="1" dirty="0" err="1"/>
              <a:t>початковій</a:t>
            </a:r>
            <a:r>
              <a:rPr lang="ru-RU" sz="2400" b="1" i="1" dirty="0"/>
              <a:t> </a:t>
            </a:r>
            <a:r>
              <a:rPr lang="ru-RU" sz="2400" b="1" i="1" dirty="0" err="1"/>
              <a:t>школі</a:t>
            </a:r>
            <a:r>
              <a:rPr lang="ru-RU" sz="2400" b="1" i="1" dirty="0"/>
              <a:t>, де </a:t>
            </a:r>
            <a:r>
              <a:rPr lang="ru-RU" sz="2400" b="1" i="1" dirty="0" err="1"/>
              <a:t>програми</a:t>
            </a:r>
            <a:r>
              <a:rPr lang="ru-RU" sz="2400" b="1" i="1" dirty="0"/>
              <a:t> і </a:t>
            </a:r>
            <a:r>
              <a:rPr lang="ru-RU" sz="2400" b="1" i="1" dirty="0" err="1"/>
              <a:t>підручники</a:t>
            </a:r>
            <a:r>
              <a:rPr lang="ru-RU" sz="2400" b="1" i="1" dirty="0"/>
              <a:t> </a:t>
            </a:r>
            <a:r>
              <a:rPr lang="ru-RU" sz="2400" b="1" i="1" dirty="0" err="1"/>
              <a:t>затеоретизовані</a:t>
            </a:r>
            <a:r>
              <a:rPr lang="ru-RU" sz="2400" b="1" i="1" dirty="0"/>
              <a:t>, </a:t>
            </a:r>
            <a:r>
              <a:rPr lang="ru-RU" sz="2400" b="1" i="1" dirty="0" err="1"/>
              <a:t>надто</a:t>
            </a:r>
            <a:r>
              <a:rPr lang="ru-RU" sz="2400" b="1" i="1" dirty="0"/>
              <a:t> </a:t>
            </a:r>
            <a:r>
              <a:rPr lang="ru-RU" sz="2400" b="1" i="1" dirty="0" err="1"/>
              <a:t>складні</a:t>
            </a:r>
            <a:r>
              <a:rPr lang="ru-RU" sz="2400" b="1" i="1" dirty="0"/>
              <a:t> та </a:t>
            </a:r>
            <a:r>
              <a:rPr lang="ru-RU" sz="2400" b="1" i="1" dirty="0" err="1"/>
              <a:t>переобтяжені</a:t>
            </a:r>
            <a:r>
              <a:rPr lang="ru-RU" sz="2400" b="1" i="1" dirty="0"/>
              <a:t> </a:t>
            </a:r>
            <a:r>
              <a:rPr lang="ru-RU" sz="2400" b="1" i="1" dirty="0" err="1"/>
              <a:t>другорядним</a:t>
            </a:r>
            <a:r>
              <a:rPr lang="ru-RU" sz="2400" b="1" i="1" dirty="0"/>
              <a:t> </a:t>
            </a:r>
            <a:r>
              <a:rPr lang="ru-RU" sz="2400" b="1" i="1" dirty="0" err="1"/>
              <a:t>фактологічним</a:t>
            </a:r>
            <a:r>
              <a:rPr lang="ru-RU" sz="2400" b="1" i="1" dirty="0"/>
              <a:t> </a:t>
            </a:r>
            <a:r>
              <a:rPr lang="ru-RU" sz="2400" b="1" i="1" dirty="0" err="1"/>
              <a:t>матеріалом</a:t>
            </a:r>
            <a:r>
              <a:rPr lang="ru-RU" sz="2400" b="1" i="1" dirty="0"/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9A3B661-3D57-5477-221E-19F677A6FD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8752" y="3673792"/>
            <a:ext cx="3775975" cy="274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FEB0371-28F7-746F-2D67-BF7EB0C5AA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1720" y="3673792"/>
            <a:ext cx="4033387" cy="274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4039094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0135433-0545-BE91-C43A-DFC2D657B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610" y="499104"/>
            <a:ext cx="9984422" cy="3777622"/>
          </a:xfrm>
        </p:spPr>
        <p:txBody>
          <a:bodyPr>
            <a:normAutofit/>
          </a:bodyPr>
          <a:lstStyle/>
          <a:p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Усунення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проявів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авторитарної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педагогіки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підтримка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варіативних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розвивальних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технологій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спрямованих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комплексний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підхід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фізичного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психічного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духовного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потенціалу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дитини-дошкільника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використанням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гуманістичної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особистісно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орієнтованої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дошкільної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5B22F8C-FC57-97B3-3D3D-83EE9FD815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6220" y="3543300"/>
            <a:ext cx="4974907" cy="2926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849605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825FC30-8F01-2058-FBE6-98D576184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96240"/>
            <a:ext cx="10584180" cy="3777622"/>
          </a:xfrm>
        </p:spPr>
        <p:txBody>
          <a:bodyPr/>
          <a:lstStyle/>
          <a:p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ЗДО.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вибір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варіативних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обговорення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ЗДО на курсах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кваліфікації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форумах в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варіативною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значить - не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прийнятою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відкинутою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навпаки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ретельно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вивченою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взята 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озброєння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задля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удосконалення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освітнього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індивідуалізації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диференціації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поглибленої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якогось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часто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затребуваного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актуального (як,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іноземна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мова,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комп'ютерна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грамота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Більшість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фахівців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дійшли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не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однієї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зразкової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варіативних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авторських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примножує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креативний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потенціал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освітнього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збагачує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досвід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всебічний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F6C8712-E71C-E10D-4371-565A26F97B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1754" y="3670942"/>
            <a:ext cx="4068646" cy="2615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3B21AD7-511E-1CC5-3176-4662C718F4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2094" y="3670942"/>
            <a:ext cx="4243906" cy="2615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9365288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7F0D42B-F926-11E6-9F85-A51418C59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780" y="293370"/>
            <a:ext cx="10229850" cy="3777622"/>
          </a:xfrm>
        </p:spPr>
        <p:txBody>
          <a:bodyPr>
            <a:noAutofit/>
          </a:bodyPr>
          <a:lstStyle/>
          <a:p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Використання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цілісного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програмно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-методичного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забезпечення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дитячого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розвитку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індивідуальності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кожної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дитини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. В кожному ЗДО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мають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постійно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і в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комплексі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впроваджуватися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сучасні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досягнення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науки і практики з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різних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освітніх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ліній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БКДО, методики і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технології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аби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сформувати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дитини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цілісну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картину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світу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. На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часі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є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актуальним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розроблення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схвалення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авторських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програм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технологій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, систем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роботи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дошкільниками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апробованих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практиці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, в тому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числі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й з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дітьми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особливими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</a:rPr>
              <a:t>освітніми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потребами.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6BE6BF6-8C6A-AB28-1949-A541EE7E7EB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8054" y="4164370"/>
            <a:ext cx="3926205" cy="2258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D428FF3-3730-A54E-2FF5-9193471CCC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8857" y="4164370"/>
            <a:ext cx="3827143" cy="2185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7478568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73ADAA-E8BD-BEAB-847A-B000E0F36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7350" y="396240"/>
            <a:ext cx="10298430" cy="3777622"/>
          </a:xfrm>
        </p:spPr>
        <p:txBody>
          <a:bodyPr>
            <a:normAutofit/>
          </a:bodyPr>
          <a:lstStyle/>
          <a:p>
            <a:r>
              <a:rPr lang="ru-RU" sz="2800" b="1" i="1" dirty="0" err="1"/>
              <a:t>Дотримуватися</a:t>
            </a:r>
            <a:r>
              <a:rPr lang="ru-RU" sz="2800" b="1" i="1" dirty="0"/>
              <a:t> </a:t>
            </a:r>
            <a:r>
              <a:rPr lang="ru-RU" sz="2800" b="1" i="1" dirty="0" err="1"/>
              <a:t>гранично</a:t>
            </a:r>
            <a:r>
              <a:rPr lang="ru-RU" sz="2800" b="1" i="1" dirty="0"/>
              <a:t> допустимого </a:t>
            </a:r>
            <a:r>
              <a:rPr lang="ru-RU" sz="2800" b="1" i="1" dirty="0" err="1"/>
              <a:t>навчального</a:t>
            </a:r>
            <a:r>
              <a:rPr lang="ru-RU" sz="2800" b="1" i="1" dirty="0"/>
              <a:t> </a:t>
            </a:r>
            <a:r>
              <a:rPr lang="ru-RU" sz="2800" b="1" i="1" dirty="0" err="1"/>
              <a:t>навантаження</a:t>
            </a:r>
            <a:r>
              <a:rPr lang="ru-RU" sz="2800" b="1" i="1" dirty="0"/>
              <a:t> на </a:t>
            </a:r>
            <a:r>
              <a:rPr lang="ru-RU" sz="2800" b="1" i="1" dirty="0" err="1"/>
              <a:t>дитину</a:t>
            </a:r>
            <a:r>
              <a:rPr lang="ru-RU" sz="2800" b="1" i="1" dirty="0"/>
              <a:t>. </a:t>
            </a:r>
            <a:r>
              <a:rPr lang="ru-RU" sz="2800" b="1" i="1" dirty="0" err="1"/>
              <a:t>Планування</a:t>
            </a:r>
            <a:r>
              <a:rPr lang="ru-RU" sz="2800" b="1" i="1" dirty="0"/>
              <a:t> </a:t>
            </a:r>
            <a:r>
              <a:rPr lang="ru-RU" sz="2800" b="1" i="1" dirty="0" err="1"/>
              <a:t>різних</a:t>
            </a:r>
            <a:r>
              <a:rPr lang="ru-RU" sz="2800" b="1" i="1" dirty="0"/>
              <a:t> </a:t>
            </a:r>
            <a:r>
              <a:rPr lang="ru-RU" sz="2800" b="1" i="1" dirty="0" err="1"/>
              <a:t>видів</a:t>
            </a:r>
            <a:r>
              <a:rPr lang="ru-RU" sz="2800" b="1" i="1" dirty="0"/>
              <a:t> і </a:t>
            </a:r>
            <a:r>
              <a:rPr lang="ru-RU" sz="2800" b="1" i="1" dirty="0" err="1"/>
              <a:t>типів</a:t>
            </a:r>
            <a:r>
              <a:rPr lang="ru-RU" sz="2800" b="1" i="1" dirty="0"/>
              <a:t> занять в ЗДО, </a:t>
            </a:r>
            <a:r>
              <a:rPr lang="ru-RU" sz="2800" b="1" i="1" dirty="0" err="1"/>
              <a:t>ретельне</a:t>
            </a:r>
            <a:r>
              <a:rPr lang="ru-RU" sz="2800" b="1" i="1" dirty="0"/>
              <a:t> </a:t>
            </a:r>
            <a:r>
              <a:rPr lang="ru-RU" sz="2800" b="1" i="1" dirty="0" err="1"/>
              <a:t>складання</a:t>
            </a:r>
            <a:r>
              <a:rPr lang="ru-RU" sz="2800" b="1" i="1" dirty="0"/>
              <a:t> </a:t>
            </a:r>
            <a:r>
              <a:rPr lang="ru-RU" sz="2800" b="1" i="1" dirty="0" err="1"/>
              <a:t>розкладу</a:t>
            </a:r>
            <a:r>
              <a:rPr lang="ru-RU" sz="2800" b="1" i="1" dirty="0"/>
              <a:t> </a:t>
            </a:r>
            <a:r>
              <a:rPr lang="ru-RU" sz="2800" b="1" i="1" dirty="0" err="1"/>
              <a:t>організованої</a:t>
            </a:r>
            <a:r>
              <a:rPr lang="ru-RU" sz="2800" b="1" i="1" dirty="0"/>
              <a:t> </a:t>
            </a:r>
            <a:r>
              <a:rPr lang="ru-RU" sz="2800" b="1" i="1" dirty="0" err="1"/>
              <a:t>навчально-пізнавальної</a:t>
            </a:r>
            <a:r>
              <a:rPr lang="ru-RU" sz="2800" b="1" i="1" dirty="0"/>
              <a:t> </a:t>
            </a:r>
            <a:r>
              <a:rPr lang="ru-RU" sz="2800" b="1" i="1" dirty="0" err="1"/>
              <a:t>діяльності</a:t>
            </a:r>
            <a:r>
              <a:rPr lang="ru-RU" sz="2800" b="1" i="1" dirty="0"/>
              <a:t> для </a:t>
            </a:r>
            <a:r>
              <a:rPr lang="ru-RU" sz="2800" b="1" i="1" dirty="0" err="1"/>
              <a:t>кожної</a:t>
            </a:r>
            <a:r>
              <a:rPr lang="ru-RU" sz="2800" b="1" i="1" dirty="0"/>
              <a:t> </a:t>
            </a:r>
            <a:r>
              <a:rPr lang="ru-RU" sz="2800" b="1" i="1" dirty="0" err="1"/>
              <a:t>вікової</a:t>
            </a:r>
            <a:r>
              <a:rPr lang="ru-RU" sz="2800" b="1" i="1" dirty="0"/>
              <a:t> </a:t>
            </a:r>
            <a:r>
              <a:rPr lang="ru-RU" sz="2800" b="1" i="1" dirty="0" err="1"/>
              <a:t>групи</a:t>
            </a:r>
            <a:r>
              <a:rPr lang="ru-RU" sz="2800" b="1" i="1" dirty="0"/>
              <a:t> з </a:t>
            </a:r>
            <a:r>
              <a:rPr lang="ru-RU" sz="2800" b="1" i="1" dirty="0" err="1"/>
              <a:t>урахуванням</a:t>
            </a:r>
            <a:r>
              <a:rPr lang="ru-RU" sz="2800" b="1" i="1" dirty="0"/>
              <a:t> </a:t>
            </a:r>
            <a:r>
              <a:rPr lang="ru-RU" sz="2800" b="1" i="1" dirty="0" err="1"/>
              <a:t>особливостей</a:t>
            </a:r>
            <a:r>
              <a:rPr lang="ru-RU" sz="2800" b="1" i="1" dirty="0"/>
              <a:t> </a:t>
            </a:r>
            <a:r>
              <a:rPr lang="ru-RU" sz="2800" b="1" i="1" dirty="0" err="1"/>
              <a:t>діяльності</a:t>
            </a:r>
            <a:r>
              <a:rPr lang="ru-RU" sz="2800" b="1" i="1" dirty="0"/>
              <a:t> ЗДО - одна з </a:t>
            </a:r>
            <a:r>
              <a:rPr lang="ru-RU" sz="2800" b="1" i="1" dirty="0" err="1"/>
              <a:t>важливих</a:t>
            </a:r>
            <a:r>
              <a:rPr lang="ru-RU" sz="2800" b="1" i="1" dirty="0"/>
              <a:t> </a:t>
            </a:r>
            <a:r>
              <a:rPr lang="ru-RU" sz="2800" b="1" i="1" dirty="0" err="1"/>
              <a:t>функцій</a:t>
            </a:r>
            <a:r>
              <a:rPr lang="ru-RU" sz="2800" b="1" i="1" dirty="0"/>
              <a:t> </a:t>
            </a:r>
            <a:r>
              <a:rPr lang="ru-RU" sz="2800" b="1" i="1" dirty="0" err="1"/>
              <a:t>методичної</a:t>
            </a:r>
            <a:r>
              <a:rPr lang="ru-RU" sz="2800" b="1" i="1" dirty="0"/>
              <a:t> </a:t>
            </a:r>
            <a:r>
              <a:rPr lang="ru-RU" sz="2800" b="1" i="1" dirty="0" err="1"/>
              <a:t>служби</a:t>
            </a:r>
            <a:r>
              <a:rPr lang="ru-RU" sz="2800" b="1" i="1" dirty="0"/>
              <a:t> </a:t>
            </a:r>
            <a:r>
              <a:rPr lang="ru-RU" sz="2800" b="1" i="1" dirty="0" err="1"/>
              <a:t>дошкільного</a:t>
            </a:r>
            <a:r>
              <a:rPr lang="ru-RU" sz="2800" b="1" i="1" dirty="0"/>
              <a:t> закладу.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A94EA31-296B-CEE2-9061-019E7C3DF4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8820" y="3739522"/>
            <a:ext cx="3908107" cy="2722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9B65D1D-7035-CA65-6FD9-84A41EF677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4686" y="3739522"/>
            <a:ext cx="3611404" cy="2705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7875029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F9916F-703F-96DC-9E53-0677996A9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982" y="190500"/>
            <a:ext cx="10143808" cy="3777622"/>
          </a:xfrm>
        </p:spPr>
        <p:txBody>
          <a:bodyPr>
            <a:noAutofit/>
          </a:bodyPr>
          <a:lstStyle/>
          <a:p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Оптимізація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умов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педагогів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Формувати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сучасне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розвивальне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середовище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кожній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віковій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ЗДО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загалом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не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переповнювати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забезпечити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якісне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виконання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завдань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БКДО,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творчий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підхід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повну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індивідуалізацію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освітнього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чинники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впливають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якість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дошкільної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10E6399-2094-D236-82FC-FE3E11C4B49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7359" y="3429000"/>
            <a:ext cx="4572304" cy="3004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596843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</TotalTime>
  <Words>945</Words>
  <Application>Microsoft Office PowerPoint</Application>
  <PresentationFormat>Произвольный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Доповідь з теми «Визначення шляхів поліпшення освітнього процесу» </vt:lpstr>
      <vt:lpstr>ВСТУП</vt:lpstr>
      <vt:lpstr>Які ж шляхи поліпшення освітнього процесу в закладі дошкільної освіти? Окреслимо детальніше: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ВИСНОВОК</vt:lpstr>
      <vt:lpstr>ДЯКУЮ ЗА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Доповідь з теми «Визначення шляхів поліпшення освітнього процесу»</dc:title>
  <dc:creator>Пользователь</dc:creator>
  <cp:lastModifiedBy>Lenovo</cp:lastModifiedBy>
  <cp:revision>20</cp:revision>
  <dcterms:created xsi:type="dcterms:W3CDTF">2023-01-23T15:33:41Z</dcterms:created>
  <dcterms:modified xsi:type="dcterms:W3CDTF">2023-01-23T19:42:25Z</dcterms:modified>
</cp:coreProperties>
</file>