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81" r:id="rId4"/>
    <p:sldId id="283" r:id="rId5"/>
    <p:sldId id="266" r:id="rId6"/>
    <p:sldId id="261" r:id="rId7"/>
    <p:sldId id="260" r:id="rId8"/>
    <p:sldId id="262" r:id="rId9"/>
    <p:sldId id="264" r:id="rId10"/>
    <p:sldId id="263" r:id="rId11"/>
    <p:sldId id="277" r:id="rId12"/>
    <p:sldId id="270" r:id="rId13"/>
    <p:sldId id="279" r:id="rId14"/>
    <p:sldId id="280" r:id="rId15"/>
    <p:sldId id="276" r:id="rId16"/>
    <p:sldId id="291" r:id="rId17"/>
    <p:sldId id="292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39"/>
    <a:srgbClr val="008A3E"/>
    <a:srgbClr val="FFFF66"/>
    <a:srgbClr val="FFFF99"/>
    <a:srgbClr val="A3E7FF"/>
    <a:srgbClr val="953735"/>
    <a:srgbClr val="FDDBE6"/>
    <a:srgbClr val="FCC8D8"/>
    <a:srgbClr val="C00C44"/>
    <a:srgbClr val="F0105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161E81-258F-47A4-8858-E37CE3E88DD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14BB6774-C141-4BC3-A3AA-3FDDB9E45014}">
      <dgm:prSet phldrT="[Текст]" custT="1"/>
      <dgm:spPr/>
      <dgm:t>
        <a:bodyPr/>
        <a:lstStyle/>
        <a:p>
          <a:r>
            <a:rPr lang="uk-UA" sz="3600" b="1" dirty="0" smtClean="0">
              <a:latin typeface="Arial Narrow" panose="020B0606020202030204" pitchFamily="34" charset="0"/>
            </a:rPr>
            <a:t>Фізичного </a:t>
          </a:r>
          <a:endParaRPr lang="uk-UA" sz="3600" b="1" dirty="0">
            <a:latin typeface="Arial Narrow" panose="020B0606020202030204" pitchFamily="34" charset="0"/>
          </a:endParaRPr>
        </a:p>
      </dgm:t>
    </dgm:pt>
    <dgm:pt modelId="{F2542DC6-0AE0-4C27-BDE9-1C9AEABFBD20}" type="parTrans" cxnId="{7B728FCA-E1D5-4BB1-B4A7-9F2FEC4C8E1D}">
      <dgm:prSet/>
      <dgm:spPr/>
      <dgm:t>
        <a:bodyPr/>
        <a:lstStyle/>
        <a:p>
          <a:endParaRPr lang="uk-UA"/>
        </a:p>
      </dgm:t>
    </dgm:pt>
    <dgm:pt modelId="{CEE1140E-C4BC-4B26-87E7-1AEB8BAEB2FE}" type="sibTrans" cxnId="{7B728FCA-E1D5-4BB1-B4A7-9F2FEC4C8E1D}">
      <dgm:prSet/>
      <dgm:spPr/>
      <dgm:t>
        <a:bodyPr/>
        <a:lstStyle/>
        <a:p>
          <a:endParaRPr lang="uk-UA"/>
        </a:p>
      </dgm:t>
    </dgm:pt>
    <dgm:pt modelId="{BA028AEF-592E-475B-95B6-74CC823A2DAC}">
      <dgm:prSet phldrT="[Текст]" custT="1"/>
      <dgm:spPr/>
      <dgm:t>
        <a:bodyPr/>
        <a:lstStyle/>
        <a:p>
          <a:r>
            <a:rPr lang="uk-UA" sz="3600" b="1" dirty="0" smtClean="0">
              <a:latin typeface="Arial Narrow" panose="020B0606020202030204" pitchFamily="34" charset="0"/>
            </a:rPr>
            <a:t>Психічного </a:t>
          </a:r>
          <a:r>
            <a:rPr lang="uk-UA" sz="4400" dirty="0" smtClean="0">
              <a:latin typeface="Arial Narrow" panose="020B0606020202030204" pitchFamily="34" charset="0"/>
            </a:rPr>
            <a:t> </a:t>
          </a:r>
          <a:endParaRPr lang="uk-UA" sz="4400" dirty="0">
            <a:latin typeface="Arial Narrow" panose="020B0606020202030204" pitchFamily="34" charset="0"/>
          </a:endParaRPr>
        </a:p>
      </dgm:t>
    </dgm:pt>
    <dgm:pt modelId="{54B57C51-2A97-4E63-A0EE-1A70A3B40FF7}" type="parTrans" cxnId="{5B218917-F274-4A32-87E3-D0908C12CE07}">
      <dgm:prSet/>
      <dgm:spPr/>
      <dgm:t>
        <a:bodyPr/>
        <a:lstStyle/>
        <a:p>
          <a:endParaRPr lang="uk-UA"/>
        </a:p>
      </dgm:t>
    </dgm:pt>
    <dgm:pt modelId="{1D378454-9A66-40EC-87D0-3584DEC36457}" type="sibTrans" cxnId="{5B218917-F274-4A32-87E3-D0908C12CE07}">
      <dgm:prSet/>
      <dgm:spPr/>
      <dgm:t>
        <a:bodyPr/>
        <a:lstStyle/>
        <a:p>
          <a:endParaRPr lang="uk-UA"/>
        </a:p>
      </dgm:t>
    </dgm:pt>
    <dgm:pt modelId="{186FE3A6-D981-4BA0-9BCD-105CA0FE3E53}">
      <dgm:prSet phldrT="[Текст]" custT="1"/>
      <dgm:spPr/>
      <dgm:t>
        <a:bodyPr/>
        <a:lstStyle/>
        <a:p>
          <a:r>
            <a:rPr lang="uk-UA" sz="3600" b="1" dirty="0" smtClean="0">
              <a:latin typeface="Arial Narrow" panose="020B0606020202030204" pitchFamily="34" charset="0"/>
            </a:rPr>
            <a:t>Духовного </a:t>
          </a:r>
          <a:r>
            <a:rPr lang="uk-UA" sz="3600" dirty="0" smtClean="0">
              <a:latin typeface="Arial Narrow" panose="020B0606020202030204" pitchFamily="34" charset="0"/>
            </a:rPr>
            <a:t> </a:t>
          </a:r>
          <a:endParaRPr lang="uk-UA" sz="3600" dirty="0">
            <a:latin typeface="Arial Narrow" panose="020B0606020202030204" pitchFamily="34" charset="0"/>
          </a:endParaRPr>
        </a:p>
      </dgm:t>
    </dgm:pt>
    <dgm:pt modelId="{CE0237F9-8192-426F-ABDD-2F7CF6E0D630}" type="parTrans" cxnId="{9CDC5BB5-502C-43F6-90D6-1C512EAC55FF}">
      <dgm:prSet/>
      <dgm:spPr/>
      <dgm:t>
        <a:bodyPr/>
        <a:lstStyle/>
        <a:p>
          <a:endParaRPr lang="uk-UA"/>
        </a:p>
      </dgm:t>
    </dgm:pt>
    <dgm:pt modelId="{69688073-6574-435A-B99E-D43A64F59785}" type="sibTrans" cxnId="{9CDC5BB5-502C-43F6-90D6-1C512EAC55FF}">
      <dgm:prSet/>
      <dgm:spPr/>
      <dgm:t>
        <a:bodyPr/>
        <a:lstStyle/>
        <a:p>
          <a:endParaRPr lang="uk-UA"/>
        </a:p>
      </dgm:t>
    </dgm:pt>
    <dgm:pt modelId="{4E05C6D2-437D-4D6A-8CF3-FA330888FC02}" type="pres">
      <dgm:prSet presAssocID="{59161E81-258F-47A4-8858-E37CE3E88DDE}" presName="compositeShape" presStyleCnt="0">
        <dgm:presLayoutVars>
          <dgm:dir/>
          <dgm:resizeHandles/>
        </dgm:presLayoutVars>
      </dgm:prSet>
      <dgm:spPr/>
    </dgm:pt>
    <dgm:pt modelId="{DBD8B597-CAD6-4826-8D44-96CFFF836FBC}" type="pres">
      <dgm:prSet presAssocID="{59161E81-258F-47A4-8858-E37CE3E88DDE}" presName="pyramid" presStyleLbl="node1" presStyleIdx="0" presStyleCnt="1"/>
      <dgm:spPr/>
    </dgm:pt>
    <dgm:pt modelId="{FEF956B0-B1DC-452F-88FD-DA176A2FE18D}" type="pres">
      <dgm:prSet presAssocID="{59161E81-258F-47A4-8858-E37CE3E88DDE}" presName="theList" presStyleCnt="0"/>
      <dgm:spPr/>
    </dgm:pt>
    <dgm:pt modelId="{253DFB3C-48AD-4DF3-819E-F169BBC5B1F0}" type="pres">
      <dgm:prSet presAssocID="{14BB6774-C141-4BC3-A3AA-3FDDB9E45014}" presName="aNode" presStyleLbl="fgAcc1" presStyleIdx="0" presStyleCnt="3" custScaleX="12270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A41890B-FAE3-4C02-AD85-7775E703A4A4}" type="pres">
      <dgm:prSet presAssocID="{14BB6774-C141-4BC3-A3AA-3FDDB9E45014}" presName="aSpace" presStyleCnt="0"/>
      <dgm:spPr/>
    </dgm:pt>
    <dgm:pt modelId="{00CD4EED-A167-40E6-926E-007DBCCDEF41}" type="pres">
      <dgm:prSet presAssocID="{BA028AEF-592E-475B-95B6-74CC823A2DAC}" presName="aNode" presStyleLbl="fgAcc1" presStyleIdx="1" presStyleCnt="3" custScaleX="12380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E3DA0E4-DFB3-4467-A160-37A44150A9C5}" type="pres">
      <dgm:prSet presAssocID="{BA028AEF-592E-475B-95B6-74CC823A2DAC}" presName="aSpace" presStyleCnt="0"/>
      <dgm:spPr/>
    </dgm:pt>
    <dgm:pt modelId="{27021B4E-D775-4C27-9F7A-BF20133B0B35}" type="pres">
      <dgm:prSet presAssocID="{186FE3A6-D981-4BA0-9BCD-105CA0FE3E53}" presName="aNode" presStyleLbl="fgAcc1" presStyleIdx="2" presStyleCnt="3" custScaleX="11922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F755997-DF4E-4EF9-BF00-C1764225FCBF}" type="pres">
      <dgm:prSet presAssocID="{186FE3A6-D981-4BA0-9BCD-105CA0FE3E53}" presName="aSpace" presStyleCnt="0"/>
      <dgm:spPr/>
    </dgm:pt>
  </dgm:ptLst>
  <dgm:cxnLst>
    <dgm:cxn modelId="{4D638035-CCDF-493B-8B94-C88CBAF82E4B}" type="presOf" srcId="{14BB6774-C141-4BC3-A3AA-3FDDB9E45014}" destId="{253DFB3C-48AD-4DF3-819E-F169BBC5B1F0}" srcOrd="0" destOrd="0" presId="urn:microsoft.com/office/officeart/2005/8/layout/pyramid2"/>
    <dgm:cxn modelId="{7B728FCA-E1D5-4BB1-B4A7-9F2FEC4C8E1D}" srcId="{59161E81-258F-47A4-8858-E37CE3E88DDE}" destId="{14BB6774-C141-4BC3-A3AA-3FDDB9E45014}" srcOrd="0" destOrd="0" parTransId="{F2542DC6-0AE0-4C27-BDE9-1C9AEABFBD20}" sibTransId="{CEE1140E-C4BC-4B26-87E7-1AEB8BAEB2FE}"/>
    <dgm:cxn modelId="{5B218917-F274-4A32-87E3-D0908C12CE07}" srcId="{59161E81-258F-47A4-8858-E37CE3E88DDE}" destId="{BA028AEF-592E-475B-95B6-74CC823A2DAC}" srcOrd="1" destOrd="0" parTransId="{54B57C51-2A97-4E63-A0EE-1A70A3B40FF7}" sibTransId="{1D378454-9A66-40EC-87D0-3584DEC36457}"/>
    <dgm:cxn modelId="{1D5C9886-DD0D-4922-8318-926CAD28EABF}" type="presOf" srcId="{186FE3A6-D981-4BA0-9BCD-105CA0FE3E53}" destId="{27021B4E-D775-4C27-9F7A-BF20133B0B35}" srcOrd="0" destOrd="0" presId="urn:microsoft.com/office/officeart/2005/8/layout/pyramid2"/>
    <dgm:cxn modelId="{01107787-474D-41CA-AE13-5FA43EC5BA88}" type="presOf" srcId="{59161E81-258F-47A4-8858-E37CE3E88DDE}" destId="{4E05C6D2-437D-4D6A-8CF3-FA330888FC02}" srcOrd="0" destOrd="0" presId="urn:microsoft.com/office/officeart/2005/8/layout/pyramid2"/>
    <dgm:cxn modelId="{9CDC5BB5-502C-43F6-90D6-1C512EAC55FF}" srcId="{59161E81-258F-47A4-8858-E37CE3E88DDE}" destId="{186FE3A6-D981-4BA0-9BCD-105CA0FE3E53}" srcOrd="2" destOrd="0" parTransId="{CE0237F9-8192-426F-ABDD-2F7CF6E0D630}" sibTransId="{69688073-6574-435A-B99E-D43A64F59785}"/>
    <dgm:cxn modelId="{EF2BE510-403D-4DD5-9203-F7E3E6240520}" type="presOf" srcId="{BA028AEF-592E-475B-95B6-74CC823A2DAC}" destId="{00CD4EED-A167-40E6-926E-007DBCCDEF41}" srcOrd="0" destOrd="0" presId="urn:microsoft.com/office/officeart/2005/8/layout/pyramid2"/>
    <dgm:cxn modelId="{7F2DFF8D-1F92-4AAF-9A02-3D9F9C2A7BC9}" type="presParOf" srcId="{4E05C6D2-437D-4D6A-8CF3-FA330888FC02}" destId="{DBD8B597-CAD6-4826-8D44-96CFFF836FBC}" srcOrd="0" destOrd="0" presId="urn:microsoft.com/office/officeart/2005/8/layout/pyramid2"/>
    <dgm:cxn modelId="{5B4E7BAA-C4FB-4D35-8384-B602B3055A30}" type="presParOf" srcId="{4E05C6D2-437D-4D6A-8CF3-FA330888FC02}" destId="{FEF956B0-B1DC-452F-88FD-DA176A2FE18D}" srcOrd="1" destOrd="0" presId="urn:microsoft.com/office/officeart/2005/8/layout/pyramid2"/>
    <dgm:cxn modelId="{72F3C787-571A-475D-AE8F-F7B563DFD0E9}" type="presParOf" srcId="{FEF956B0-B1DC-452F-88FD-DA176A2FE18D}" destId="{253DFB3C-48AD-4DF3-819E-F169BBC5B1F0}" srcOrd="0" destOrd="0" presId="urn:microsoft.com/office/officeart/2005/8/layout/pyramid2"/>
    <dgm:cxn modelId="{A5FD8B76-9C2E-45C2-A8F7-F9831A2F4181}" type="presParOf" srcId="{FEF956B0-B1DC-452F-88FD-DA176A2FE18D}" destId="{1A41890B-FAE3-4C02-AD85-7775E703A4A4}" srcOrd="1" destOrd="0" presId="urn:microsoft.com/office/officeart/2005/8/layout/pyramid2"/>
    <dgm:cxn modelId="{F91A5331-A454-42DF-A85B-3B37C8E327FD}" type="presParOf" srcId="{FEF956B0-B1DC-452F-88FD-DA176A2FE18D}" destId="{00CD4EED-A167-40E6-926E-007DBCCDEF41}" srcOrd="2" destOrd="0" presId="urn:microsoft.com/office/officeart/2005/8/layout/pyramid2"/>
    <dgm:cxn modelId="{DB9768B2-00F0-4CCA-918A-CDC9085031AA}" type="presParOf" srcId="{FEF956B0-B1DC-452F-88FD-DA176A2FE18D}" destId="{0E3DA0E4-DFB3-4467-A160-37A44150A9C5}" srcOrd="3" destOrd="0" presId="urn:microsoft.com/office/officeart/2005/8/layout/pyramid2"/>
    <dgm:cxn modelId="{6B3555E8-778F-42D0-896D-01587373F494}" type="presParOf" srcId="{FEF956B0-B1DC-452F-88FD-DA176A2FE18D}" destId="{27021B4E-D775-4C27-9F7A-BF20133B0B35}" srcOrd="4" destOrd="0" presId="urn:microsoft.com/office/officeart/2005/8/layout/pyramid2"/>
    <dgm:cxn modelId="{56A6D733-C968-48EB-9D76-CA1221BB1CB0}" type="presParOf" srcId="{FEF956B0-B1DC-452F-88FD-DA176A2FE18D}" destId="{EF755997-DF4E-4EF9-BF00-C1764225FCB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D8B597-CAD6-4826-8D44-96CFFF836FBC}">
      <dsp:nvSpPr>
        <dsp:cNvPr id="0" name=""/>
        <dsp:cNvSpPr/>
      </dsp:nvSpPr>
      <dsp:spPr>
        <a:xfrm>
          <a:off x="1386200" y="0"/>
          <a:ext cx="4320480" cy="432048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DFB3C-48AD-4DF3-819E-F169BBC5B1F0}">
      <dsp:nvSpPr>
        <dsp:cNvPr id="0" name=""/>
        <dsp:cNvSpPr/>
      </dsp:nvSpPr>
      <dsp:spPr>
        <a:xfrm>
          <a:off x="3227570" y="434368"/>
          <a:ext cx="3446051" cy="10227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latin typeface="Arial Narrow" panose="020B0606020202030204" pitchFamily="34" charset="0"/>
            </a:rPr>
            <a:t>Фізичного </a:t>
          </a:r>
          <a:endParaRPr lang="uk-UA" sz="3600" b="1" kern="1200" dirty="0">
            <a:latin typeface="Arial Narrow" panose="020B0606020202030204" pitchFamily="34" charset="0"/>
          </a:endParaRPr>
        </a:p>
      </dsp:txBody>
      <dsp:txXfrm>
        <a:off x="3227570" y="434368"/>
        <a:ext cx="3446051" cy="1022738"/>
      </dsp:txXfrm>
    </dsp:sp>
    <dsp:sp modelId="{00CD4EED-A167-40E6-926E-007DBCCDEF41}">
      <dsp:nvSpPr>
        <dsp:cNvPr id="0" name=""/>
        <dsp:cNvSpPr/>
      </dsp:nvSpPr>
      <dsp:spPr>
        <a:xfrm>
          <a:off x="3212152" y="1584949"/>
          <a:ext cx="3476886" cy="10227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latin typeface="Arial Narrow" panose="020B0606020202030204" pitchFamily="34" charset="0"/>
            </a:rPr>
            <a:t>Психічного </a:t>
          </a:r>
          <a:r>
            <a:rPr lang="uk-UA" sz="4400" kern="1200" dirty="0" smtClean="0">
              <a:latin typeface="Arial Narrow" panose="020B0606020202030204" pitchFamily="34" charset="0"/>
            </a:rPr>
            <a:t> </a:t>
          </a:r>
          <a:endParaRPr lang="uk-UA" sz="4400" kern="1200" dirty="0">
            <a:latin typeface="Arial Narrow" panose="020B0606020202030204" pitchFamily="34" charset="0"/>
          </a:endParaRPr>
        </a:p>
      </dsp:txBody>
      <dsp:txXfrm>
        <a:off x="3212152" y="1584949"/>
        <a:ext cx="3476886" cy="1022738"/>
      </dsp:txXfrm>
    </dsp:sp>
    <dsp:sp modelId="{27021B4E-D775-4C27-9F7A-BF20133B0B35}">
      <dsp:nvSpPr>
        <dsp:cNvPr id="0" name=""/>
        <dsp:cNvSpPr/>
      </dsp:nvSpPr>
      <dsp:spPr>
        <a:xfrm>
          <a:off x="3276463" y="2735530"/>
          <a:ext cx="3348266" cy="10227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latin typeface="Arial Narrow" panose="020B0606020202030204" pitchFamily="34" charset="0"/>
            </a:rPr>
            <a:t>Духовного </a:t>
          </a:r>
          <a:r>
            <a:rPr lang="uk-UA" sz="3600" kern="1200" dirty="0" smtClean="0">
              <a:latin typeface="Arial Narrow" panose="020B0606020202030204" pitchFamily="34" charset="0"/>
            </a:rPr>
            <a:t> </a:t>
          </a:r>
          <a:endParaRPr lang="uk-UA" sz="3600" kern="1200" dirty="0">
            <a:latin typeface="Arial Narrow" panose="020B0606020202030204" pitchFamily="34" charset="0"/>
          </a:endParaRPr>
        </a:p>
      </dsp:txBody>
      <dsp:txXfrm>
        <a:off x="3276463" y="2735530"/>
        <a:ext cx="3348266" cy="1022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A80D-E51B-4B53-BC70-29FAB54F4AAF}" type="datetimeFigureOut">
              <a:rPr lang="uk-UA" smtClean="0"/>
              <a:pPr/>
              <a:t>30.08.2023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61E-B47E-47F4-8B2D-459BE508B51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01983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A80D-E51B-4B53-BC70-29FAB54F4AAF}" type="datetimeFigureOut">
              <a:rPr lang="uk-UA" smtClean="0"/>
              <a:pPr/>
              <a:t>30.08.2023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61E-B47E-47F4-8B2D-459BE508B51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88574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A80D-E51B-4B53-BC70-29FAB54F4AAF}" type="datetimeFigureOut">
              <a:rPr lang="uk-UA" smtClean="0"/>
              <a:pPr/>
              <a:t>30.08.2023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61E-B47E-47F4-8B2D-459BE508B51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992386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A80D-E51B-4B53-BC70-29FAB54F4AAF}" type="datetimeFigureOut">
              <a:rPr lang="uk-UA" smtClean="0"/>
              <a:pPr/>
              <a:t>30.08.2023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61E-B47E-47F4-8B2D-459BE508B51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428906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A80D-E51B-4B53-BC70-29FAB54F4AAF}" type="datetimeFigureOut">
              <a:rPr lang="uk-UA" smtClean="0"/>
              <a:pPr/>
              <a:t>30.08.2023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61E-B47E-47F4-8B2D-459BE508B51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407348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A80D-E51B-4B53-BC70-29FAB54F4AAF}" type="datetimeFigureOut">
              <a:rPr lang="uk-UA" smtClean="0"/>
              <a:pPr/>
              <a:t>30.08.2023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61E-B47E-47F4-8B2D-459BE508B51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4619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A80D-E51B-4B53-BC70-29FAB54F4AAF}" type="datetimeFigureOut">
              <a:rPr lang="uk-UA" smtClean="0"/>
              <a:pPr/>
              <a:t>30.08.2023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61E-B47E-47F4-8B2D-459BE508B51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95021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A80D-E51B-4B53-BC70-29FAB54F4AAF}" type="datetimeFigureOut">
              <a:rPr lang="uk-UA" smtClean="0"/>
              <a:pPr/>
              <a:t>30.08.2023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61E-B47E-47F4-8B2D-459BE508B51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403488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A80D-E51B-4B53-BC70-29FAB54F4AAF}" type="datetimeFigureOut">
              <a:rPr lang="uk-UA" smtClean="0"/>
              <a:pPr/>
              <a:t>30.08.2023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61E-B47E-47F4-8B2D-459BE508B51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92216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A80D-E51B-4B53-BC70-29FAB54F4AAF}" type="datetimeFigureOut">
              <a:rPr lang="uk-UA" smtClean="0"/>
              <a:pPr/>
              <a:t>30.08.2023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61E-B47E-47F4-8B2D-459BE508B51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33127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A80D-E51B-4B53-BC70-29FAB54F4AAF}" type="datetimeFigureOut">
              <a:rPr lang="uk-UA" smtClean="0"/>
              <a:pPr/>
              <a:t>30.08.2023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61E-B47E-47F4-8B2D-459BE508B51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60159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5A80D-E51B-4B53-BC70-29FAB54F4AAF}" type="datetimeFigureOut">
              <a:rPr lang="uk-UA" smtClean="0"/>
              <a:pPr/>
              <a:t>30.08.2023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61E-B47E-47F4-8B2D-459BE508B51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98914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svita.ua/doc/files/news/896/89615/Poradnik_dlya_batkiv_Podbajte_pro_bezpek.pdf" TargetMode="External"/><Relationship Id="rId2" Type="http://schemas.openxmlformats.org/officeDocument/2006/relationships/hyperlink" Target="https://drive.google.com/file/d/11SAGut_UhOTasSBpYDdzfDjfK6PIwT2t/vie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www.youtube.com/watch?v=3O1Y_Gs8TVI" TargetMode="External"/><Relationship Id="rId7" Type="http://schemas.openxmlformats.org/officeDocument/2006/relationships/hyperlink" Target="https://www.youtube.com/watch?v=RrwqHf3YXNw" TargetMode="External"/><Relationship Id="rId2" Type="http://schemas.openxmlformats.org/officeDocument/2006/relationships/hyperlink" Target="https://uied.org.ua/vseukrayinska-naukovo-praktychna-onlajn-konferencziya-gotovnist-dytyny-starshogo-doshkilnogo-viku-do-systematychnogo-navchannya-v-shkoli-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minar.expertus.com.ua/client/356" TargetMode="External"/><Relationship Id="rId5" Type="http://schemas.openxmlformats.org/officeDocument/2006/relationships/hyperlink" Target="https://www.youtube.com/watch?v=Ea35KmypTiQ" TargetMode="External"/><Relationship Id="rId4" Type="http://schemas.openxmlformats.org/officeDocument/2006/relationships/hyperlink" Target="https://www.youtube.com/watch?v=oqWyc5PokK4&amp;feature=youtu.be" TargetMode="Externa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cef.org/ukraine/mine-safety-for-the-family" TargetMode="External"/><Relationship Id="rId2" Type="http://schemas.openxmlformats.org/officeDocument/2006/relationships/hyperlink" Target="https://bezpeka.inf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on.gov.ua/ua/news/minna-bezpeka-ne-bez-peka-posibnik-dlya-ditej-pro-pravila-povedinki-z-vibuhonebezpechnimi-predmetam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ied.org.ua/wp-content/uploads/2023/06/kejs-bezpeky.pd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mon.gov.ua/ua/npa/pro-zatverdzhennya-profesijnogo-standartu-vihovatel-zakladu-doshkilnoyi-osviti" TargetMode="External"/><Relationship Id="rId13" Type="http://schemas.openxmlformats.org/officeDocument/2006/relationships/hyperlink" Target="https://ips.ligazakon.net/document/FN074069" TargetMode="External"/><Relationship Id="rId3" Type="http://schemas.openxmlformats.org/officeDocument/2006/relationships/hyperlink" Target="https://zakon.rada.gov.ua/laws/show/305-2003-%D0%BF" TargetMode="External"/><Relationship Id="rId7" Type="http://schemas.openxmlformats.org/officeDocument/2006/relationships/hyperlink" Target="https://mon.gov.ua/ua/npa/pro-zatverdzhennya-profesijnogo-standartu-kerivnik-direktor-zakladu-doshkilnoyi-osviti" TargetMode="External"/><Relationship Id="rId12" Type="http://schemas.openxmlformats.org/officeDocument/2006/relationships/hyperlink" Target="https://mon.gov.ua/ua/npa/pro-metodichni-rekomendaciyi-1_442822" TargetMode="External"/><Relationship Id="rId17" Type="http://schemas.openxmlformats.org/officeDocument/2006/relationships/hyperlink" Target="https://uied.org.ua/wp-content/uploads/2023/06/1687783940816227.pdf" TargetMode="External"/><Relationship Id="rId2" Type="http://schemas.openxmlformats.org/officeDocument/2006/relationships/hyperlink" Target="https://zakon.rada.gov.ua/laws/show/2628-14" TargetMode="External"/><Relationship Id="rId16" Type="http://schemas.openxmlformats.org/officeDocument/2006/relationships/hyperlink" Target="https://uied.org.ua/wp-content/uploads/2023/06/rekomendacziyi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akon.rada.gov.ua/laws/show/z0563-16" TargetMode="External"/><Relationship Id="rId11" Type="http://schemas.openxmlformats.org/officeDocument/2006/relationships/hyperlink" Target="https://osvita.ua/legislation/doshkilna-osvita/86206/" TargetMode="External"/><Relationship Id="rId5" Type="http://schemas.openxmlformats.org/officeDocument/2006/relationships/hyperlink" Target="https://ips.ligazakon.net/document/MUS34727" TargetMode="External"/><Relationship Id="rId15" Type="http://schemas.openxmlformats.org/officeDocument/2006/relationships/hyperlink" Target="https://mon.gov.ua/ua/npa/pro-pidgotovku-zakladiv-osviti-do-novogo-navchalnogo-roku-ta-opalyuvalnogo-sezonu-v-umovah-voyennogo-stanu" TargetMode="External"/><Relationship Id="rId10" Type="http://schemas.openxmlformats.org/officeDocument/2006/relationships/hyperlink" Target="https://mon.gov.ua/storage/app/media/pozashkilna/2022/Vykhovna.robota/30.03.22/Lyst.MON-1.3737-22.vid.29.03.2022-Pro.zabezp.psykholoh.suprovodu.uchasn.osv.protsesu.pdf" TargetMode="External"/><Relationship Id="rId4" Type="http://schemas.openxmlformats.org/officeDocument/2006/relationships/hyperlink" Target="https://www.kmu.gov.ua/npas/pro-skhvalennia-kontseptsii-bezpeky-zakladiv-osvity-i070423-301" TargetMode="External"/><Relationship Id="rId9" Type="http://schemas.openxmlformats.org/officeDocument/2006/relationships/hyperlink" Target="https://drive.google.com/file/d/1nTDyYVLH7KHAyJYV-rbSa_NZ_ZrEBDxA/view" TargetMode="External"/><Relationship Id="rId14" Type="http://schemas.openxmlformats.org/officeDocument/2006/relationships/hyperlink" Target="https://osvita.ua/legislation/doshkilna-osvita/86744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_lKArmSZ5BE" TargetMode="External"/><Relationship Id="rId13" Type="http://schemas.openxmlformats.org/officeDocument/2006/relationships/hyperlink" Target="https://www.youtube.com/watch?v=WwM4UQeLYnA" TargetMode="External"/><Relationship Id="rId3" Type="http://schemas.openxmlformats.org/officeDocument/2006/relationships/hyperlink" Target="https://www.youtube.com/watch?v=3ukHAiaYzKE" TargetMode="External"/><Relationship Id="rId7" Type="http://schemas.openxmlformats.org/officeDocument/2006/relationships/hyperlink" Target="https://www.youtube.com/watch?v=0S_9Y2XRoqs" TargetMode="External"/><Relationship Id="rId12" Type="http://schemas.openxmlformats.org/officeDocument/2006/relationships/hyperlink" Target="https://www.youtube.com/watch?v=SqBsOdPkMw8&amp;list=UU7uakFgZTV00X95ZhpLyx7A" TargetMode="External"/><Relationship Id="rId17" Type="http://schemas.openxmlformats.org/officeDocument/2006/relationships/hyperlink" Target="https://www.youtube.com/watch?v=DJACghkiqA0&amp;list=UU7uakFgZTV00X95ZhpLyx7A" TargetMode="External"/><Relationship Id="rId2" Type="http://schemas.openxmlformats.org/officeDocument/2006/relationships/hyperlink" Target="https://www.youtube.com/watch?v=B3lYpnX6Ok8" TargetMode="External"/><Relationship Id="rId16" Type="http://schemas.openxmlformats.org/officeDocument/2006/relationships/hyperlink" Target="https://www.youtube.com/watch?v=Z-eiJ8KhAC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Fr-shohfkjs" TargetMode="External"/><Relationship Id="rId11" Type="http://schemas.openxmlformats.org/officeDocument/2006/relationships/hyperlink" Target="https://www.youtube.com/watch?v=9Nin1C9VeRk" TargetMode="External"/><Relationship Id="rId5" Type="http://schemas.openxmlformats.org/officeDocument/2006/relationships/hyperlink" Target="https://www.youtube.com/watch?v=Sk-ZJ9OJOqM" TargetMode="External"/><Relationship Id="rId15" Type="http://schemas.openxmlformats.org/officeDocument/2006/relationships/hyperlink" Target="https://www.youtube.com/watch?v=oyGa3QRo_u4" TargetMode="External"/><Relationship Id="rId10" Type="http://schemas.openxmlformats.org/officeDocument/2006/relationships/hyperlink" Target="https://www.youtube.com/watch?v=swqJ5eKcrw4&amp;list=UU7uakFgZTV00X95ZhpLyx7A" TargetMode="External"/><Relationship Id="rId4" Type="http://schemas.openxmlformats.org/officeDocument/2006/relationships/hyperlink" Target="https://www.youtube.com/watch?v=ljVUhV6iTfQ" TargetMode="External"/><Relationship Id="rId9" Type="http://schemas.openxmlformats.org/officeDocument/2006/relationships/hyperlink" Target="https://www.youtube.com/watch?v=A4-dJbXnzPw" TargetMode="External"/><Relationship Id="rId14" Type="http://schemas.openxmlformats.org/officeDocument/2006/relationships/hyperlink" Target="https://www.youtube.com/watch?v=90dtNKcHtp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ied.org.ua/wp-content/uploads/2023/05/pam%E2%80%99yatka_kerivnyka_zakladu_doshkilnoi%CC%88_osvity_shhodo_organizaczii%CC%88.pdf" TargetMode="External"/><Relationship Id="rId7" Type="http://schemas.openxmlformats.org/officeDocument/2006/relationships/hyperlink" Target="https://www.google.com/search?q=%D0%BC%D1%96%D0%BD%D0%BD%D0%B0+%D0%B1%D0%B5%D0%B7%D0%BF%D0%B5%D0%BA%D0%B0+%D0%B4%D0%BB%D1%8F+%D0%B4%D1%96%D1%82%D0%B5%D0%B9+%D0%BF%D0%B5%D1%81+%D0%BF%D0%B0%D1%82%D1%80%D0%BE%D0%BD&amp;rlz=1C1CHWL_ruUA986UA988&amp;sxsrf=APwXEdf-zaF1FTiukb7aIBttJLZuWSGTsA:1684928462425&amp;ei=zvdtZJnQGfHErgT6zZzYAw&amp;ved=0ahUKEwiZ7-XT743_AhVxoosKHfomBzsQ4dUDCA8&amp;uact=5&amp;oq=%D0%BC%D1%96%D0%BD%D0%BD%D0%B0+%D0%B1%D0%B5%D0%B7%D0%BF%D0%B5%D0%BA%D0%B0+%D0%B4%D0%BB%D1%8F+%D0%B4%D1%96%D1%82%D0%B5%D0%B9+%D0%BF%D0%B5%D1%81+%D0%BF%D0%B0%D1%82%D1%80%D0%BE%D0%BD&amp;gs_lcp=Cgxnd3Mtd2l6LXNlcnAQAzIFCAAQgAQ6CggAEEcQ1gQQsAM6CggAEIoFELADEEM6BggAEBYQHkoECEEYAFDPBljEI2D5L2gBcAF4AIABoQGIAZAJkgEDNi41mAEAoAEByAEKwAEB&amp;sclient=gws-wiz-ser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url.li/bqalp" TargetMode="External"/><Relationship Id="rId5" Type="http://schemas.openxmlformats.org/officeDocument/2006/relationships/hyperlink" Target="https://dsns.gov.ua/abetka-bezpeki" TargetMode="External"/><Relationship Id="rId4" Type="http://schemas.openxmlformats.org/officeDocument/2006/relationships/hyperlink" Target="https://uied.org.ua/typova-programa-pidvyshhennya-kvalifikacziyi-pedagogichnyh-praczivnykiv-shhodo-organizacziyi-bezpechnogo-osvitnogo-prostoru-v-zakladi-doshkilnoyi-osvit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6633"/>
            <a:ext cx="8204448" cy="1296144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Початкова школа імені Софії Русової </a:t>
            </a:r>
            <a:br>
              <a:rPr lang="uk-UA" sz="2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sz="2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uk-UA" sz="2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uk-UA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51520" y="2060848"/>
            <a:ext cx="8640960" cy="2376264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«</a:t>
            </a:r>
            <a:r>
              <a:rPr lang="uk-UA" sz="28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Методичні рекомендації щодо організації освітнього процесу</a:t>
            </a:r>
            <a:r>
              <a:rPr lang="uk-UA" sz="28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uk-UA" sz="28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та </a:t>
            </a:r>
            <a:r>
              <a:rPr lang="uk-UA" sz="28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пріоритетні </a:t>
            </a:r>
            <a:r>
              <a:rPr lang="uk-UA" sz="28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напрями діяльності</a:t>
            </a:r>
            <a:r>
              <a:rPr lang="uk-UA" sz="28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 </a:t>
            </a:r>
            <a:r>
              <a:rPr lang="uk-UA" sz="28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на </a:t>
            </a:r>
            <a:r>
              <a:rPr lang="uk-UA" sz="28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новий 2023/2024 навчальний рік»</a:t>
            </a:r>
            <a:r>
              <a:rPr lang="uk-UA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/>
            </a:r>
            <a:br>
              <a:rPr lang="uk-UA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endParaRPr lang="uk-UA" sz="2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04448" y="6340678"/>
            <a:ext cx="22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4941168"/>
            <a:ext cx="331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вихователь-методист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Юлія ПЕТРИШИН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891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836712"/>
          </a:xfrm>
        </p:spPr>
        <p:txBody>
          <a:bodyPr/>
          <a:lstStyle/>
          <a:p>
            <a:r>
              <a:rPr lang="uk-UA" sz="3300" b="1" dirty="0">
                <a:solidFill>
                  <a:srgbClr val="002060"/>
                </a:solidFill>
                <a:latin typeface="Arial Narrow" panose="020B0606020202030204" pitchFamily="34" charset="0"/>
              </a:rPr>
              <a:t>Рекомендовано педагогічним працівникам ЗДО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6024483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Порадник для вихователів «Подбайте про безпеку дітей»</a:t>
            </a:r>
          </a:p>
          <a:p>
            <a:pPr marL="0" lvl="0" indent="0">
              <a:buNone/>
            </a:pPr>
            <a:r>
              <a:rPr lang="en-US" sz="1400" b="1" dirty="0">
                <a:solidFill>
                  <a:prstClr val="black"/>
                </a:solidFill>
                <a:latin typeface="Arial Narrow" panose="020B0606020202030204" pitchFamily="34" charset="0"/>
                <a:hlinkClick r:id="rId2"/>
              </a:rPr>
              <a:t>https://</a:t>
            </a:r>
            <a:r>
              <a:rPr lang="en-US" sz="1400" b="1" dirty="0" smtClean="0">
                <a:solidFill>
                  <a:prstClr val="black"/>
                </a:solidFill>
                <a:latin typeface="Arial Narrow" panose="020B0606020202030204" pitchFamily="34" charset="0"/>
                <a:hlinkClick r:id="rId2"/>
              </a:rPr>
              <a:t>drive.google.com/file/d/11SAGut_UhOTasSBpYDdzfDjfK6PIwT2t/view</a:t>
            </a:r>
            <a:r>
              <a:rPr lang="uk-UA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</a:p>
          <a:p>
            <a:pPr lvl="0">
              <a:buFontTx/>
              <a:buChar char="-"/>
            </a:pPr>
            <a:r>
              <a:rPr lang="uk-UA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Безпека надворі</a:t>
            </a:r>
          </a:p>
          <a:p>
            <a:pPr lvl="0">
              <a:buFontTx/>
              <a:buChar char="-"/>
            </a:pPr>
            <a:r>
              <a:rPr lang="uk-UA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Безпека в приміщенні</a:t>
            </a:r>
          </a:p>
          <a:p>
            <a:pPr lvl="0">
              <a:buFontTx/>
              <a:buChar char="-"/>
            </a:pPr>
            <a:r>
              <a:rPr lang="uk-UA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Безпека в умовах війни  </a:t>
            </a:r>
          </a:p>
          <a:p>
            <a:pPr lvl="0">
              <a:buFontTx/>
              <a:buChar char="-"/>
            </a:pPr>
            <a:endParaRPr lang="uk-UA" sz="18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0">
              <a:buFontTx/>
              <a:buChar char="-"/>
            </a:pPr>
            <a:endParaRPr lang="uk-UA" sz="18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lvl="0" indent="0">
              <a:buNone/>
            </a:pPr>
            <a:endParaRPr lang="uk-UA" sz="8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8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Порадник</a:t>
            </a:r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для </a:t>
            </a:r>
            <a:r>
              <a:rPr lang="ru-RU" sz="28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батьків</a:t>
            </a:r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«</a:t>
            </a:r>
            <a:r>
              <a:rPr lang="ru-RU" sz="28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Подбайте</a:t>
            </a:r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про </a:t>
            </a:r>
            <a:r>
              <a:rPr lang="ru-RU" sz="28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безпеку</a:t>
            </a:r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дитини</a:t>
            </a:r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»</a:t>
            </a:r>
          </a:p>
          <a:p>
            <a:pPr marL="0" lvl="0" indent="0">
              <a:buNone/>
            </a:pPr>
            <a:r>
              <a:rPr lang="en-US" sz="1400" b="1" dirty="0">
                <a:solidFill>
                  <a:prstClr val="black"/>
                </a:solidFill>
                <a:latin typeface="Arial Narrow" panose="020B0606020202030204" pitchFamily="34" charset="0"/>
                <a:hlinkClick r:id="rId3"/>
              </a:rPr>
              <a:t>https://</a:t>
            </a:r>
            <a:r>
              <a:rPr lang="en-US" sz="1400" b="1" dirty="0" smtClean="0">
                <a:solidFill>
                  <a:prstClr val="black"/>
                </a:solidFill>
                <a:latin typeface="Arial Narrow" panose="020B0606020202030204" pitchFamily="34" charset="0"/>
                <a:hlinkClick r:id="rId3"/>
              </a:rPr>
              <a:t>osvita.ua/doc/files/news/896/89615/Poradnik_dlya_batkiv_Podbajte_pro_bezpek.pdf</a:t>
            </a:r>
            <a:r>
              <a:rPr lang="uk-UA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</a:p>
          <a:p>
            <a:pPr lvl="0">
              <a:buFontTx/>
              <a:buChar char="-"/>
            </a:pPr>
            <a:r>
              <a:rPr lang="uk-UA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Безпека вдома</a:t>
            </a:r>
          </a:p>
          <a:p>
            <a:pPr lvl="0">
              <a:buFontTx/>
              <a:buChar char="-"/>
            </a:pPr>
            <a:r>
              <a:rPr lang="uk-UA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Безпека поза домом</a:t>
            </a:r>
          </a:p>
          <a:p>
            <a:pPr lvl="0">
              <a:buFontTx/>
              <a:buChar char="-"/>
            </a:pPr>
            <a:r>
              <a:rPr lang="uk-UA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Безпека в умовах війни</a:t>
            </a:r>
          </a:p>
          <a:p>
            <a:pPr marL="0" indent="0">
              <a:buNone/>
            </a:pPr>
            <a:endParaRPr lang="uk-UA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505">
            <a:off x="5993482" y="1322104"/>
            <a:ext cx="1548110" cy="212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5612">
            <a:off x="6360291" y="4159988"/>
            <a:ext cx="1695394" cy="237776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8725296" y="648866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 smtClean="0">
                <a:solidFill>
                  <a:prstClr val="black"/>
                </a:solidFill>
              </a:rPr>
              <a:t>10</a:t>
            </a:r>
            <a:endParaRPr lang="uk-UA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6165304"/>
            <a:ext cx="5353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 наявні у МК для активного використання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338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1340768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Arial Narrow" panose="020B0606020202030204" pitchFamily="34" charset="0"/>
              </a:rPr>
              <a:t/>
            </a:r>
            <a:br>
              <a:rPr lang="uk-UA" sz="3200" b="1" dirty="0" smtClean="0">
                <a:latin typeface="Arial Narrow" panose="020B0606020202030204" pitchFamily="34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Рекомендовані МОН форми/моделі освіти</a:t>
            </a:r>
            <a:r>
              <a:rPr lang="uk-UA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uk-UA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uk-UA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 дошкільниками у 2023/2024 </a:t>
            </a:r>
            <a:r>
              <a:rPr lang="uk-UA" sz="32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н.р</a:t>
            </a:r>
            <a:r>
              <a:rPr lang="uk-UA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br>
              <a:rPr lang="uk-UA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uk-UA" sz="3200" b="1" dirty="0" smtClean="0">
                <a:latin typeface="Arial Narrow" panose="020B0606020202030204" pitchFamily="34" charset="0"/>
              </a:rPr>
              <a:t> </a:t>
            </a:r>
            <a:endParaRPr lang="uk-UA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755576" y="2204863"/>
            <a:ext cx="7776864" cy="2592289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FF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latin typeface="Comic Sans MS" panose="030F0702030302020204" pitchFamily="66" charset="0"/>
              </a:rPr>
              <a:t>Інституційна:</a:t>
            </a:r>
            <a:endParaRPr lang="uk-UA" b="1" dirty="0" smtClean="0">
              <a:latin typeface="Comic Sans MS" panose="030F0702030302020204" pitchFamily="66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uk-UA" dirty="0" smtClean="0">
                <a:latin typeface="Arial Narrow" panose="020B0606020202030204" pitchFamily="34" charset="0"/>
              </a:rPr>
              <a:t>Очна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dirty="0" smtClean="0">
                <a:latin typeface="Arial Narrow" panose="020B0606020202030204" pitchFamily="34" charset="0"/>
              </a:rPr>
              <a:t>Дистанційна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dirty="0" smtClean="0">
                <a:latin typeface="Arial Narrow" panose="020B0606020202030204" pitchFamily="34" charset="0"/>
              </a:rPr>
              <a:t>Змішана (очна + дистанційна)</a:t>
            </a:r>
          </a:p>
          <a:p>
            <a:pPr>
              <a:buNone/>
            </a:pP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5013176"/>
            <a:ext cx="88569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>
                <a:latin typeface="Arial Narrow" panose="020B0606020202030204" pitchFamily="34" charset="0"/>
              </a:rPr>
              <a:t>При виборі любої моделі освіти у ЗДО важливо активізувати </a:t>
            </a:r>
            <a:r>
              <a:rPr lang="uk-UA" sz="2200" b="1" i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психолого-педагогічну просвіту батьків вихованців</a:t>
            </a:r>
            <a:r>
              <a:rPr lang="uk-UA" sz="2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uk-UA" sz="2200" b="1" dirty="0" smtClean="0">
                <a:latin typeface="Arial Narrow" panose="020B0606020202030204" pitchFamily="34" charset="0"/>
              </a:rPr>
              <a:t>(</a:t>
            </a:r>
            <a:r>
              <a:rPr lang="uk-UA" sz="2000" b="1" dirty="0" smtClean="0">
                <a:latin typeface="Arial Narrow" panose="020B0606020202030204" pitchFamily="34" charset="0"/>
              </a:rPr>
              <a:t>через інформаційні куточки, сайт ЗДО, </a:t>
            </a:r>
            <a:r>
              <a:rPr lang="uk-UA" sz="2000" b="1" dirty="0" err="1" smtClean="0">
                <a:latin typeface="Arial Narrow" panose="020B0606020202030204" pitchFamily="34" charset="0"/>
              </a:rPr>
              <a:t>вайбер</a:t>
            </a:r>
            <a:r>
              <a:rPr lang="uk-UA" sz="2000" b="1" dirty="0" smtClean="0">
                <a:latin typeface="Arial Narrow" panose="020B0606020202030204" pitchFamily="34" charset="0"/>
              </a:rPr>
              <a:t>-групи, бесіди, соціальні платформи чи у телефонному режимі</a:t>
            </a:r>
            <a:r>
              <a:rPr lang="uk-UA" sz="2200" b="1" dirty="0" smtClean="0">
                <a:latin typeface="Arial Narrow" panose="020B0606020202030204" pitchFamily="34" charset="0"/>
              </a:rPr>
              <a:t>)</a:t>
            </a:r>
            <a:endParaRPr lang="uk-UA" sz="22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503" y="1586241"/>
            <a:ext cx="5112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atin typeface="Arial Narrow" panose="020B0606020202030204" pitchFamily="34" charset="0"/>
              </a:rPr>
              <a:t>Залежно від рівня </a:t>
            </a:r>
            <a:r>
              <a:rPr lang="uk-UA" sz="2000" b="1" dirty="0" err="1" smtClean="0">
                <a:latin typeface="Arial Narrow" panose="020B0606020202030204" pitchFamily="34" charset="0"/>
              </a:rPr>
              <a:t>безпекової</a:t>
            </a:r>
            <a:r>
              <a:rPr lang="uk-UA" sz="2000" b="1" dirty="0" smtClean="0">
                <a:latin typeface="Arial Narrow" panose="020B0606020202030204" pitchFamily="34" charset="0"/>
              </a:rPr>
              <a:t> ситуації у регіоні</a:t>
            </a:r>
            <a:endParaRPr lang="uk-UA" sz="2000" b="1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4448" y="6237312"/>
            <a:ext cx="43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11</a:t>
            </a:r>
            <a:endParaRPr lang="uk-UA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 flipH="1">
            <a:off x="8686800" y="3573017"/>
            <a:ext cx="205680" cy="936104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76320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49" t="23582" r="3136" b="4170"/>
          <a:stretch/>
        </p:blipFill>
        <p:spPr bwMode="auto">
          <a:xfrm>
            <a:off x="0" y="332656"/>
            <a:ext cx="9144000" cy="410445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611560" y="4725144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+mj-cs"/>
              </a:rPr>
              <a:t>У ЗДО можуть застосовувати </a:t>
            </a:r>
            <a:r>
              <a:rPr lang="uk-UA" sz="2400" b="1" dirty="0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+mj-cs"/>
              </a:rPr>
              <a:t>одночасно кілька комплексних </a:t>
            </a:r>
            <a:endParaRPr lang="uk-UA" sz="2400" b="1" dirty="0" smtClean="0">
              <a:solidFill>
                <a:prstClr val="black"/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ctr"/>
            <a:r>
              <a:rPr lang="uk-UA" sz="2400" dirty="0" smtClean="0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+mj-cs"/>
              </a:rPr>
              <a:t>і</a:t>
            </a:r>
            <a:r>
              <a:rPr lang="uk-UA" sz="24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uk-UA" sz="2400" b="1" dirty="0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+mj-cs"/>
              </a:rPr>
              <a:t>парціальних програм</a:t>
            </a:r>
            <a:r>
              <a:rPr lang="uk-UA" sz="2400" dirty="0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+mj-cs"/>
              </a:rPr>
              <a:t> з певних напрямів освітньої роботи.</a:t>
            </a:r>
            <a:br>
              <a:rPr lang="uk-UA" sz="2400" dirty="0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+mj-cs"/>
              </a:rPr>
            </a:br>
            <a:endParaRPr lang="uk-UA" sz="3200" dirty="0"/>
          </a:p>
        </p:txBody>
      </p:sp>
      <p:sp>
        <p:nvSpPr>
          <p:cNvPr id="2" name="Прямокутник 1"/>
          <p:cNvSpPr/>
          <p:nvPr/>
        </p:nvSpPr>
        <p:spPr>
          <a:xfrm>
            <a:off x="8725296" y="648866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 smtClean="0">
                <a:solidFill>
                  <a:prstClr val="black"/>
                </a:solidFill>
              </a:rPr>
              <a:t>12</a:t>
            </a:r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36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504056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4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24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Комплексні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програми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 2023/2024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навчальний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рік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uk-UA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6048672"/>
          </a:xfr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Arial Narrow" panose="020B0606020202030204" pitchFamily="34" charset="0"/>
              </a:rPr>
              <a:t>«</a:t>
            </a:r>
            <a:r>
              <a:rPr lang="ru-RU" sz="2000" dirty="0" err="1">
                <a:latin typeface="Arial Narrow" panose="020B0606020202030204" pitchFamily="34" charset="0"/>
              </a:rPr>
              <a:t>Дитина</a:t>
            </a:r>
            <a:r>
              <a:rPr lang="ru-RU" sz="2000" dirty="0" smtClean="0">
                <a:latin typeface="Arial Narrow" panose="020B0606020202030204" pitchFamily="34" charset="0"/>
              </a:rPr>
              <a:t>». </a:t>
            </a:r>
            <a:r>
              <a:rPr lang="ru-RU" sz="2000" dirty="0" err="1" smtClean="0">
                <a:latin typeface="Arial Narrow" panose="020B0606020202030204" pitchFamily="34" charset="0"/>
              </a:rPr>
              <a:t>Освітня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програма</a:t>
            </a:r>
            <a:r>
              <a:rPr lang="ru-RU" sz="2000" dirty="0">
                <a:latin typeface="Arial Narrow" panose="020B0606020202030204" pitchFamily="34" charset="0"/>
              </a:rPr>
              <a:t> для </a:t>
            </a:r>
            <a:r>
              <a:rPr lang="ru-RU" sz="2000" dirty="0" err="1">
                <a:latin typeface="Arial Narrow" panose="020B0606020202030204" pitchFamily="34" charset="0"/>
              </a:rPr>
              <a:t>дітей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від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двох</a:t>
            </a:r>
            <a:r>
              <a:rPr lang="ru-RU" sz="2000" dirty="0">
                <a:latin typeface="Arial Narrow" panose="020B0606020202030204" pitchFamily="34" charset="0"/>
              </a:rPr>
              <a:t> до семи </a:t>
            </a:r>
            <a:r>
              <a:rPr lang="ru-RU" sz="2000" dirty="0" err="1">
                <a:latin typeface="Arial Narrow" panose="020B0606020202030204" pitchFamily="34" charset="0"/>
              </a:rPr>
              <a:t>років</a:t>
            </a:r>
            <a:r>
              <a:rPr lang="ru-RU" sz="2000" dirty="0">
                <a:latin typeface="Arial Narrow" panose="020B0606020202030204" pitchFamily="34" charset="0"/>
              </a:rPr>
              <a:t>	Наук. </a:t>
            </a:r>
            <a:r>
              <a:rPr lang="ru-RU" sz="2000" dirty="0" err="1">
                <a:latin typeface="Arial Narrow" panose="020B0606020202030204" pitchFamily="34" charset="0"/>
              </a:rPr>
              <a:t>кер</a:t>
            </a:r>
            <a:r>
              <a:rPr lang="ru-RU" sz="2000" dirty="0">
                <a:latin typeface="Arial Narrow" panose="020B0606020202030204" pitchFamily="34" charset="0"/>
              </a:rPr>
              <a:t>. проекту - </a:t>
            </a:r>
            <a:r>
              <a:rPr lang="ru-RU" sz="2000" dirty="0" err="1">
                <a:latin typeface="Arial Narrow" panose="020B0606020202030204" pitchFamily="34" charset="0"/>
              </a:rPr>
              <a:t>Огнев’юк</a:t>
            </a:r>
            <a:r>
              <a:rPr lang="ru-RU" sz="2000" dirty="0">
                <a:latin typeface="Arial Narrow" panose="020B0606020202030204" pitchFamily="34" charset="0"/>
              </a:rPr>
              <a:t> В. О</a:t>
            </a:r>
            <a:r>
              <a:rPr lang="ru-RU" sz="2000" dirty="0" smtClean="0"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Я у </a:t>
            </a:r>
            <a:r>
              <a:rPr lang="ru-RU" sz="2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Світі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». </a:t>
            </a:r>
            <a:r>
              <a:rPr lang="ru-RU" sz="2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Програма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розвитку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дитини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від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народження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до шести </a:t>
            </a:r>
            <a:r>
              <a:rPr lang="ru-RU" sz="2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років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. Наук. </a:t>
            </a:r>
            <a:r>
              <a:rPr lang="ru-RU" sz="2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кер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. - </a:t>
            </a:r>
            <a:r>
              <a:rPr lang="ru-RU" sz="2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Кононко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О. Л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Arial Narrow" panose="020B0606020202030204" pitchFamily="34" charset="0"/>
              </a:rPr>
              <a:t>«</a:t>
            </a:r>
            <a:r>
              <a:rPr lang="ru-RU" sz="2000" dirty="0" err="1">
                <a:latin typeface="Arial Narrow" panose="020B0606020202030204" pitchFamily="34" charset="0"/>
              </a:rPr>
              <a:t>Окрилення</a:t>
            </a:r>
            <a:r>
              <a:rPr lang="ru-RU" sz="2000" dirty="0" smtClean="0">
                <a:latin typeface="Arial Narrow" panose="020B0606020202030204" pitchFamily="34" charset="0"/>
              </a:rPr>
              <a:t>». </a:t>
            </a:r>
            <a:r>
              <a:rPr lang="ru-RU" sz="2000" dirty="0" err="1" smtClean="0">
                <a:latin typeface="Arial Narrow" panose="020B0606020202030204" pitchFamily="34" charset="0"/>
              </a:rPr>
              <a:t>Освітня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програма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розвитку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дітей</a:t>
            </a:r>
            <a:r>
              <a:rPr lang="ru-RU" sz="2000" dirty="0">
                <a:latin typeface="Arial Narrow" panose="020B0606020202030204" pitchFamily="34" charset="0"/>
              </a:rPr>
              <a:t> у </a:t>
            </a:r>
            <a:r>
              <a:rPr lang="ru-RU" sz="2000" dirty="0" err="1">
                <a:latin typeface="Arial Narrow" panose="020B0606020202030204" pitchFamily="34" charset="0"/>
              </a:rPr>
              <a:t>передшкільний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період</a:t>
            </a:r>
            <a:r>
              <a:rPr lang="ru-RU" sz="2000" dirty="0">
                <a:latin typeface="Arial Narrow" panose="020B0606020202030204" pitchFamily="34" charset="0"/>
              </a:rPr>
              <a:t> (за </a:t>
            </a:r>
            <a:r>
              <a:rPr lang="ru-RU" sz="2000" dirty="0" err="1">
                <a:latin typeface="Arial Narrow" panose="020B0606020202030204" pitchFamily="34" charset="0"/>
              </a:rPr>
              <a:t>рік</a:t>
            </a:r>
            <a:r>
              <a:rPr lang="ru-RU" sz="2000" dirty="0">
                <a:latin typeface="Arial Narrow" panose="020B0606020202030204" pitchFamily="34" charset="0"/>
              </a:rPr>
              <a:t> до </a:t>
            </a:r>
            <a:r>
              <a:rPr lang="ru-RU" sz="2000" dirty="0" err="1">
                <a:latin typeface="Arial Narrow" panose="020B0606020202030204" pitchFamily="34" charset="0"/>
              </a:rPr>
              <a:t>навчання</a:t>
            </a:r>
            <a:r>
              <a:rPr lang="ru-RU" sz="2000" dirty="0">
                <a:latin typeface="Arial Narrow" panose="020B0606020202030204" pitchFamily="34" charset="0"/>
              </a:rPr>
              <a:t> у 1 </a:t>
            </a:r>
            <a:r>
              <a:rPr lang="ru-RU" sz="2000" dirty="0" err="1">
                <a:latin typeface="Arial Narrow" panose="020B0606020202030204" pitchFamily="34" charset="0"/>
              </a:rPr>
              <a:t>класі</a:t>
            </a:r>
            <a:r>
              <a:rPr lang="ru-RU" sz="2000" dirty="0">
                <a:latin typeface="Arial Narrow" panose="020B0606020202030204" pitchFamily="34" charset="0"/>
              </a:rPr>
              <a:t> ЗЗСО), </a:t>
            </a:r>
            <a:r>
              <a:rPr lang="ru-RU" sz="2000" dirty="0" err="1">
                <a:latin typeface="Arial Narrow" panose="020B0606020202030204" pitchFamily="34" charset="0"/>
              </a:rPr>
              <a:t>автори</a:t>
            </a:r>
            <a:r>
              <a:rPr lang="ru-RU" sz="2000" dirty="0">
                <a:latin typeface="Arial Narrow" panose="020B0606020202030204" pitchFamily="34" charset="0"/>
              </a:rPr>
              <a:t> - </a:t>
            </a:r>
            <a:r>
              <a:rPr lang="ru-RU" sz="2000" dirty="0" err="1">
                <a:latin typeface="Arial Narrow" panose="020B0606020202030204" pitchFamily="34" charset="0"/>
              </a:rPr>
              <a:t>Анжеліка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Цимбалару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Наталія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latin typeface="Arial Narrow" panose="020B0606020202030204" pitchFamily="34" charset="0"/>
              </a:rPr>
              <a:t>Пархоменко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Arial Narrow" panose="020B0606020202030204" pitchFamily="34" charset="0"/>
              </a:rPr>
              <a:t>«</a:t>
            </a:r>
            <a:r>
              <a:rPr lang="ru-RU" sz="2000" dirty="0" err="1" smtClean="0">
                <a:latin typeface="Arial Narrow" panose="020B0606020202030204" pitchFamily="34" charset="0"/>
              </a:rPr>
              <a:t>Освіта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і </a:t>
            </a:r>
            <a:r>
              <a:rPr lang="ru-RU" sz="2000" dirty="0" err="1">
                <a:latin typeface="Arial Narrow" panose="020B0606020202030204" pitchFamily="34" charset="0"/>
              </a:rPr>
              <a:t>піклування</a:t>
            </a:r>
            <a:r>
              <a:rPr lang="ru-RU" sz="2000" dirty="0">
                <a:latin typeface="Arial Narrow" panose="020B0606020202030204" pitchFamily="34" charset="0"/>
              </a:rPr>
              <a:t>». </a:t>
            </a:r>
            <a:r>
              <a:rPr lang="ru-RU" sz="2000" dirty="0" err="1">
                <a:latin typeface="Arial Narrow" panose="020B0606020202030204" pitchFamily="34" charset="0"/>
              </a:rPr>
              <a:t>Програма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освіти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дітей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раннього</a:t>
            </a:r>
            <a:r>
              <a:rPr lang="ru-RU" sz="2000" dirty="0">
                <a:latin typeface="Arial Narrow" panose="020B0606020202030204" pitchFamily="34" charset="0"/>
              </a:rPr>
              <a:t> та </a:t>
            </a:r>
            <a:r>
              <a:rPr lang="ru-RU" sz="2000" dirty="0" err="1">
                <a:latin typeface="Arial Narrow" panose="020B0606020202030204" pitchFamily="34" charset="0"/>
              </a:rPr>
              <a:t>дошкільного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віку</a:t>
            </a:r>
            <a:r>
              <a:rPr lang="ru-RU" sz="2000" dirty="0">
                <a:latin typeface="Arial Narrow" panose="020B0606020202030204" pitchFamily="34" charset="0"/>
              </a:rPr>
              <a:t> (</a:t>
            </a:r>
            <a:r>
              <a:rPr lang="ru-RU" sz="2000" dirty="0" err="1">
                <a:latin typeface="Arial Narrow" panose="020B0606020202030204" pitchFamily="34" charset="0"/>
              </a:rPr>
              <a:t>Edycation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Care</a:t>
            </a:r>
            <a:r>
              <a:rPr lang="ru-RU" sz="2000" dirty="0">
                <a:latin typeface="Arial Narrow" panose="020B0606020202030204" pitchFamily="34" charset="0"/>
              </a:rPr>
              <a:t>), </a:t>
            </a:r>
            <a:r>
              <a:rPr lang="ru-RU" sz="2000" dirty="0" err="1">
                <a:latin typeface="Arial Narrow" panose="020B0606020202030204" pitchFamily="34" charset="0"/>
              </a:rPr>
              <a:t>упорядники</a:t>
            </a:r>
            <a:r>
              <a:rPr lang="ru-RU" sz="2000" dirty="0">
                <a:latin typeface="Arial Narrow" panose="020B0606020202030204" pitchFamily="34" charset="0"/>
              </a:rPr>
              <a:t> - </a:t>
            </a:r>
            <a:r>
              <a:rPr lang="ru-RU" sz="2000" dirty="0" err="1">
                <a:latin typeface="Arial Narrow" panose="020B0606020202030204" pitchFamily="34" charset="0"/>
              </a:rPr>
              <a:t>Володимир</a:t>
            </a:r>
            <a:r>
              <a:rPr lang="ru-RU" sz="2000" dirty="0">
                <a:latin typeface="Arial Narrow" panose="020B0606020202030204" pitchFamily="34" charset="0"/>
              </a:rPr>
              <a:t> Воронов, Катерина Ковальчук, Ольга </a:t>
            </a:r>
            <a:r>
              <a:rPr lang="ru-RU" sz="2000" dirty="0" err="1">
                <a:latin typeface="Arial Narrow" panose="020B0606020202030204" pitchFamily="34" charset="0"/>
              </a:rPr>
              <a:t>Рейпольська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Світлана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Сисоєва</a:t>
            </a:r>
            <a:r>
              <a:rPr lang="ru-RU" sz="2000" dirty="0">
                <a:latin typeface="Arial Narrow" panose="020B0606020202030204" pitchFamily="34" charset="0"/>
              </a:rPr>
              <a:t>, Катерина Станкевич, </a:t>
            </a:r>
            <a:r>
              <a:rPr lang="ru-RU" sz="2000" dirty="0" err="1">
                <a:latin typeface="Arial Narrow" panose="020B0606020202030204" pitchFamily="34" charset="0"/>
              </a:rPr>
              <a:t>Наталія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Піканова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Arial Narrow" panose="020B0606020202030204" pitchFamily="34" charset="0"/>
              </a:rPr>
              <a:t>«</a:t>
            </a:r>
            <a:r>
              <a:rPr lang="ru-RU" sz="2000" dirty="0" err="1" smtClean="0">
                <a:latin typeface="Arial Narrow" panose="020B0606020202030204" pitchFamily="34" charset="0"/>
              </a:rPr>
              <a:t>Соняшник</a:t>
            </a:r>
            <a:r>
              <a:rPr lang="ru-RU" sz="2000" dirty="0" smtClean="0">
                <a:latin typeface="Arial Narrow" panose="020B0606020202030204" pitchFamily="34" charset="0"/>
              </a:rPr>
              <a:t>». Комплексна </a:t>
            </a:r>
            <a:r>
              <a:rPr lang="ru-RU" sz="2000" dirty="0" err="1">
                <a:latin typeface="Arial Narrow" panose="020B0606020202030204" pitchFamily="34" charset="0"/>
              </a:rPr>
              <a:t>програма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розвитку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навчання</a:t>
            </a:r>
            <a:r>
              <a:rPr lang="ru-RU" sz="2000" dirty="0">
                <a:latin typeface="Arial Narrow" panose="020B0606020202030204" pitchFamily="34" charset="0"/>
              </a:rPr>
              <a:t> і </a:t>
            </a:r>
            <a:r>
              <a:rPr lang="ru-RU" sz="2000" dirty="0" err="1">
                <a:latin typeface="Arial Narrow" panose="020B0606020202030204" pitchFamily="34" charset="0"/>
              </a:rPr>
              <a:t>виховання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дітей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від</a:t>
            </a:r>
            <a:r>
              <a:rPr lang="ru-RU" sz="2000" dirty="0">
                <a:latin typeface="Arial Narrow" panose="020B0606020202030204" pitchFamily="34" charset="0"/>
              </a:rPr>
              <a:t> 4-го до 6-го року </a:t>
            </a:r>
            <a:r>
              <a:rPr lang="ru-RU" sz="2000" dirty="0" err="1">
                <a:latin typeface="Arial Narrow" panose="020B0606020202030204" pitchFamily="34" charset="0"/>
              </a:rPr>
              <a:t>життя</a:t>
            </a:r>
            <a:r>
              <a:rPr lang="ru-RU" sz="2000" dirty="0">
                <a:latin typeface="Arial Narrow" panose="020B0606020202030204" pitchFamily="34" charset="0"/>
              </a:rPr>
              <a:t>. </a:t>
            </a:r>
            <a:r>
              <a:rPr lang="ru-RU" sz="2000" dirty="0" err="1">
                <a:latin typeface="Arial Narrow" panose="020B0606020202030204" pitchFamily="34" charset="0"/>
              </a:rPr>
              <a:t>Калуська</a:t>
            </a:r>
            <a:r>
              <a:rPr lang="ru-RU" sz="2000" dirty="0">
                <a:latin typeface="Arial Narrow" panose="020B0606020202030204" pitchFamily="34" charset="0"/>
              </a:rPr>
              <a:t> Л. В</a:t>
            </a:r>
            <a:r>
              <a:rPr lang="ru-RU" sz="2000" dirty="0" smtClean="0"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Arial Narrow" panose="020B0606020202030204" pitchFamily="34" charset="0"/>
              </a:rPr>
              <a:t>«</a:t>
            </a:r>
            <a:r>
              <a:rPr lang="ru-RU" sz="2000" dirty="0" err="1">
                <a:latin typeface="Arial Narrow" panose="020B0606020202030204" pitchFamily="34" charset="0"/>
              </a:rPr>
              <a:t>Стежини</a:t>
            </a:r>
            <a:r>
              <a:rPr lang="ru-RU" sz="2000" dirty="0">
                <a:latin typeface="Arial Narrow" panose="020B0606020202030204" pitchFamily="34" charset="0"/>
              </a:rPr>
              <a:t> у </a:t>
            </a:r>
            <a:r>
              <a:rPr lang="ru-RU" sz="2000" dirty="0" err="1">
                <a:latin typeface="Arial Narrow" panose="020B0606020202030204" pitchFamily="34" charset="0"/>
              </a:rPr>
              <a:t>Всесвіт</a:t>
            </a:r>
            <a:r>
              <a:rPr lang="ru-RU" sz="2000" dirty="0">
                <a:latin typeface="Arial Narrow" panose="020B0606020202030204" pitchFamily="34" charset="0"/>
              </a:rPr>
              <a:t>». Комплексна </a:t>
            </a:r>
            <a:r>
              <a:rPr lang="ru-RU" sz="2000" dirty="0" err="1">
                <a:latin typeface="Arial Narrow" panose="020B0606020202030204" pitchFamily="34" charset="0"/>
              </a:rPr>
              <a:t>програма</a:t>
            </a:r>
            <a:r>
              <a:rPr lang="ru-RU" sz="2000" dirty="0">
                <a:latin typeface="Arial Narrow" panose="020B0606020202030204" pitchFamily="34" charset="0"/>
              </a:rPr>
              <a:t> для </a:t>
            </a:r>
            <a:r>
              <a:rPr lang="ru-RU" sz="2000" dirty="0" err="1">
                <a:latin typeface="Arial Narrow" panose="020B0606020202030204" pitchFamily="34" charset="0"/>
              </a:rPr>
              <a:t>дітей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раннього</a:t>
            </a:r>
            <a:r>
              <a:rPr lang="ru-RU" sz="2000" dirty="0">
                <a:latin typeface="Arial Narrow" panose="020B0606020202030204" pitchFamily="34" charset="0"/>
              </a:rPr>
              <a:t> та </a:t>
            </a:r>
            <a:r>
              <a:rPr lang="ru-RU" sz="2000" dirty="0" err="1">
                <a:latin typeface="Arial Narrow" panose="020B0606020202030204" pitchFamily="34" charset="0"/>
              </a:rPr>
              <a:t>передшкільного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віку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науковий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керівник</a:t>
            </a:r>
            <a:r>
              <a:rPr lang="ru-RU" sz="2000" dirty="0">
                <a:latin typeface="Arial Narrow" panose="020B0606020202030204" pitchFamily="34" charset="0"/>
              </a:rPr>
              <a:t> - Катерина </a:t>
            </a:r>
            <a:r>
              <a:rPr lang="ru-RU" sz="2000" dirty="0" err="1" smtClean="0">
                <a:latin typeface="Arial Narrow" panose="020B0606020202030204" pitchFamily="34" charset="0"/>
              </a:rPr>
              <a:t>Крутій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Arial Narrow" panose="020B0606020202030204" pitchFamily="34" charset="0"/>
              </a:rPr>
              <a:t>«</a:t>
            </a:r>
            <a:r>
              <a:rPr lang="ru-RU" sz="2000" dirty="0" err="1" smtClean="0">
                <a:latin typeface="Arial Narrow" panose="020B0606020202030204" pitchFamily="34" charset="0"/>
              </a:rPr>
              <a:t>Стежина</a:t>
            </a:r>
            <a:r>
              <a:rPr lang="ru-RU" sz="2000" dirty="0" smtClean="0">
                <a:latin typeface="Arial Narrow" panose="020B0606020202030204" pitchFamily="34" charset="0"/>
              </a:rPr>
              <a:t>». </a:t>
            </a:r>
            <a:r>
              <a:rPr lang="ru-RU" sz="2000" dirty="0" err="1" smtClean="0">
                <a:latin typeface="Arial Narrow" panose="020B0606020202030204" pitchFamily="34" charset="0"/>
              </a:rPr>
              <a:t>Програма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для </a:t>
            </a:r>
            <a:r>
              <a:rPr lang="ru-RU" sz="2000" dirty="0" err="1">
                <a:latin typeface="Arial Narrow" panose="020B0606020202030204" pitchFamily="34" charset="0"/>
              </a:rPr>
              <a:t>дошкільних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навчальних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закладів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що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працюють</a:t>
            </a:r>
            <a:r>
              <a:rPr lang="ru-RU" sz="2000" dirty="0">
                <a:latin typeface="Arial Narrow" panose="020B0606020202030204" pitchFamily="34" charset="0"/>
              </a:rPr>
              <a:t> за </a:t>
            </a:r>
            <a:r>
              <a:rPr lang="ru-RU" sz="2000" dirty="0" err="1">
                <a:latin typeface="Arial Narrow" panose="020B0606020202030204" pitchFamily="34" charset="0"/>
              </a:rPr>
              <a:t>вальдорфською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педагогікою</a:t>
            </a:r>
            <a:r>
              <a:rPr lang="ru-RU" sz="2000" dirty="0">
                <a:latin typeface="Arial Narrow" panose="020B0606020202030204" pitchFamily="34" charset="0"/>
              </a:rPr>
              <a:t>. Гончаренко А. М., </a:t>
            </a:r>
            <a:r>
              <a:rPr lang="ru-RU" sz="2000" dirty="0" err="1">
                <a:latin typeface="Arial Narrow" panose="020B0606020202030204" pitchFamily="34" charset="0"/>
              </a:rPr>
              <a:t>Дятленко</a:t>
            </a:r>
            <a:r>
              <a:rPr lang="ru-RU" sz="2000" dirty="0">
                <a:latin typeface="Arial Narrow" panose="020B0606020202030204" pitchFamily="34" charset="0"/>
              </a:rPr>
              <a:t> Н. М</a:t>
            </a:r>
            <a:r>
              <a:rPr lang="ru-RU" sz="2000" dirty="0" smtClean="0"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Arial Narrow" panose="020B0606020202030204" pitchFamily="34" charset="0"/>
              </a:rPr>
              <a:t>«</a:t>
            </a:r>
            <a:r>
              <a:rPr lang="ru-RU" sz="2000" b="1" dirty="0" err="1">
                <a:latin typeface="Arial Narrow" panose="020B0606020202030204" pitchFamily="34" charset="0"/>
              </a:rPr>
              <a:t>Українське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latin typeface="Arial Narrow" panose="020B0606020202030204" pitchFamily="34" charset="0"/>
              </a:rPr>
              <a:t>дошкілля</a:t>
            </a:r>
            <a:r>
              <a:rPr lang="ru-RU" sz="2000" b="1" dirty="0" smtClean="0">
                <a:latin typeface="Arial Narrow" panose="020B0606020202030204" pitchFamily="34" charset="0"/>
              </a:rPr>
              <a:t>». </a:t>
            </a:r>
            <a:r>
              <a:rPr lang="ru-RU" sz="2000" b="1" dirty="0" err="1" smtClean="0">
                <a:latin typeface="Arial Narrow" panose="020B0606020202030204" pitchFamily="34" charset="0"/>
              </a:rPr>
              <a:t>Програма</a:t>
            </a:r>
            <a:r>
              <a:rPr lang="ru-RU" sz="2000" b="1" dirty="0" smtClean="0"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latin typeface="Arial Narrow" panose="020B0606020202030204" pitchFamily="34" charset="0"/>
              </a:rPr>
              <a:t>розвитку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latin typeface="Arial Narrow" panose="020B0606020202030204" pitchFamily="34" charset="0"/>
              </a:rPr>
              <a:t>дитини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latin typeface="Arial Narrow" panose="020B0606020202030204" pitchFamily="34" charset="0"/>
              </a:rPr>
              <a:t>дошкільного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latin typeface="Arial Narrow" panose="020B0606020202030204" pitchFamily="34" charset="0"/>
              </a:rPr>
              <a:t>віку</a:t>
            </a:r>
            <a:r>
              <a:rPr lang="ru-RU" sz="2000" b="1" dirty="0">
                <a:latin typeface="Arial Narrow" panose="020B0606020202030204" pitchFamily="34" charset="0"/>
              </a:rPr>
              <a:t>. </a:t>
            </a:r>
            <a:r>
              <a:rPr lang="ru-RU" sz="2000" b="1" dirty="0" err="1">
                <a:latin typeface="Arial Narrow" panose="020B0606020202030204" pitchFamily="34" charset="0"/>
              </a:rPr>
              <a:t>Білан</a:t>
            </a:r>
            <a:r>
              <a:rPr lang="ru-RU" sz="2000" b="1" dirty="0">
                <a:latin typeface="Arial Narrow" panose="020B0606020202030204" pitchFamily="34" charset="0"/>
              </a:rPr>
              <a:t> О. І., </a:t>
            </a:r>
            <a:r>
              <a:rPr lang="ru-RU" sz="2000" b="1" dirty="0" smtClean="0">
                <a:latin typeface="Arial Narrow" panose="020B0606020202030204" pitchFamily="34" charset="0"/>
              </a:rPr>
              <a:t>           </a:t>
            </a:r>
            <a:r>
              <a:rPr lang="ru-RU" sz="2000" b="1" dirty="0" err="1" smtClean="0">
                <a:latin typeface="Arial Narrow" panose="020B0606020202030204" pitchFamily="34" charset="0"/>
              </a:rPr>
              <a:t>Возна</a:t>
            </a:r>
            <a:r>
              <a:rPr lang="ru-RU" sz="2000" b="1" dirty="0" smtClean="0">
                <a:latin typeface="Arial Narrow" panose="020B0606020202030204" pitchFamily="34" charset="0"/>
              </a:rPr>
              <a:t> </a:t>
            </a:r>
            <a:r>
              <a:rPr lang="ru-RU" sz="2000" b="1" dirty="0">
                <a:latin typeface="Arial Narrow" panose="020B0606020202030204" pitchFamily="34" charset="0"/>
              </a:rPr>
              <a:t>Л. М., Максименко О. Л. та </a:t>
            </a:r>
            <a:r>
              <a:rPr lang="ru-RU" sz="2000" b="1" dirty="0" err="1">
                <a:latin typeface="Arial Narrow" panose="020B0606020202030204" pitchFamily="34" charset="0"/>
              </a:rPr>
              <a:t>ін</a:t>
            </a:r>
            <a:r>
              <a:rPr lang="ru-RU" sz="2000" b="1" dirty="0" smtClean="0"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Arial Narrow" panose="020B0606020202030204" pitchFamily="34" charset="0"/>
              </a:rPr>
              <a:t>«</a:t>
            </a:r>
            <a:r>
              <a:rPr lang="ru-RU" sz="2000" dirty="0" err="1">
                <a:latin typeface="Arial Narrow" panose="020B0606020202030204" pitchFamily="34" charset="0"/>
              </a:rPr>
              <a:t>Впевнений</a:t>
            </a:r>
            <a:r>
              <a:rPr lang="ru-RU" sz="2000" dirty="0">
                <a:latin typeface="Arial Narrow" panose="020B0606020202030204" pitchFamily="34" charset="0"/>
              </a:rPr>
              <a:t> старт</a:t>
            </a:r>
            <a:r>
              <a:rPr lang="ru-RU" sz="2000" dirty="0" smtClean="0">
                <a:latin typeface="Arial Narrow" panose="020B0606020202030204" pitchFamily="34" charset="0"/>
              </a:rPr>
              <a:t>». </a:t>
            </a:r>
            <a:r>
              <a:rPr lang="ru-RU" sz="2000" dirty="0" err="1" smtClean="0">
                <a:latin typeface="Arial Narrow" panose="020B0606020202030204" pitchFamily="34" charset="0"/>
              </a:rPr>
              <a:t>Освітня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програма</a:t>
            </a:r>
            <a:r>
              <a:rPr lang="ru-RU" sz="2000" dirty="0">
                <a:latin typeface="Arial Narrow" panose="020B0606020202030204" pitchFamily="34" charset="0"/>
              </a:rPr>
              <a:t> для </a:t>
            </a:r>
            <a:r>
              <a:rPr lang="ru-RU" sz="2000" dirty="0" err="1">
                <a:latin typeface="Arial Narrow" panose="020B0606020202030204" pitchFamily="34" charset="0"/>
              </a:rPr>
              <a:t>дітей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молодшого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дошкільного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віку</a:t>
            </a:r>
            <a:r>
              <a:rPr lang="ru-RU" sz="2000" dirty="0">
                <a:latin typeface="Arial Narrow" panose="020B0606020202030204" pitchFamily="34" charset="0"/>
              </a:rPr>
              <a:t> за </a:t>
            </a:r>
            <a:r>
              <a:rPr lang="ru-RU" sz="2000" dirty="0" err="1">
                <a:latin typeface="Arial Narrow" panose="020B0606020202030204" pitchFamily="34" charset="0"/>
              </a:rPr>
              <a:t>загальною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науковою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редакцією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Тамари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Піроженко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Arial Narrow" panose="020B0606020202030204" pitchFamily="34" charset="0"/>
              </a:rPr>
              <a:t>«</a:t>
            </a:r>
            <a:r>
              <a:rPr lang="ru-RU" sz="2000" dirty="0" err="1" smtClean="0">
                <a:latin typeface="Arial Narrow" panose="020B0606020202030204" pitchFamily="34" charset="0"/>
              </a:rPr>
              <a:t>Впевнений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старт</a:t>
            </a:r>
            <a:r>
              <a:rPr lang="ru-RU" sz="2000" dirty="0" smtClean="0">
                <a:latin typeface="Arial Narrow" panose="020B0606020202030204" pitchFamily="34" charset="0"/>
              </a:rPr>
              <a:t>». </a:t>
            </a:r>
            <a:r>
              <a:rPr lang="ru-RU" sz="2000" dirty="0" err="1" smtClean="0">
                <a:latin typeface="Arial Narrow" panose="020B0606020202030204" pitchFamily="34" charset="0"/>
              </a:rPr>
              <a:t>Освітня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програма</a:t>
            </a:r>
            <a:r>
              <a:rPr lang="ru-RU" sz="2000" dirty="0">
                <a:latin typeface="Arial Narrow" panose="020B0606020202030204" pitchFamily="34" charset="0"/>
              </a:rPr>
              <a:t> для </a:t>
            </a:r>
            <a:r>
              <a:rPr lang="ru-RU" sz="2000" dirty="0" err="1">
                <a:latin typeface="Arial Narrow" panose="020B0606020202030204" pitchFamily="34" charset="0"/>
              </a:rPr>
              <a:t>дітей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середнього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дошкільного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віку</a:t>
            </a:r>
            <a:r>
              <a:rPr lang="ru-RU" sz="2000" dirty="0">
                <a:latin typeface="Arial Narrow" panose="020B0606020202030204" pitchFamily="34" charset="0"/>
              </a:rPr>
              <a:t> за </a:t>
            </a:r>
            <a:r>
              <a:rPr lang="ru-RU" sz="2000" dirty="0" err="1">
                <a:latin typeface="Arial Narrow" panose="020B0606020202030204" pitchFamily="34" charset="0"/>
              </a:rPr>
              <a:t>загальною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науковою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редакцією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Тамари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Піроженко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Arial Narrow" panose="020B0606020202030204" pitchFamily="34" charset="0"/>
              </a:rPr>
              <a:t>«</a:t>
            </a:r>
            <a:r>
              <a:rPr lang="ru-RU" sz="2000" dirty="0" err="1" smtClean="0">
                <a:latin typeface="Arial Narrow" panose="020B0606020202030204" pitchFamily="34" charset="0"/>
              </a:rPr>
              <a:t>Впевнений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старт</a:t>
            </a:r>
            <a:r>
              <a:rPr lang="ru-RU" sz="2000" dirty="0" smtClean="0">
                <a:latin typeface="Arial Narrow" panose="020B0606020202030204" pitchFamily="34" charset="0"/>
              </a:rPr>
              <a:t>». </a:t>
            </a:r>
            <a:r>
              <a:rPr lang="ru-RU" sz="2000" dirty="0" err="1" smtClean="0">
                <a:latin typeface="Arial Narrow" panose="020B0606020202030204" pitchFamily="34" charset="0"/>
              </a:rPr>
              <a:t>Освітня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програма</a:t>
            </a:r>
            <a:r>
              <a:rPr lang="ru-RU" sz="2000" dirty="0">
                <a:latin typeface="Arial Narrow" panose="020B0606020202030204" pitchFamily="34" charset="0"/>
              </a:rPr>
              <a:t> для </a:t>
            </a:r>
            <a:r>
              <a:rPr lang="ru-RU" sz="2000" dirty="0" err="1">
                <a:latin typeface="Arial Narrow" panose="020B0606020202030204" pitchFamily="34" charset="0"/>
              </a:rPr>
              <a:t>дітей</a:t>
            </a:r>
            <a:r>
              <a:rPr lang="ru-RU" sz="2000" dirty="0">
                <a:latin typeface="Arial Narrow" panose="020B0606020202030204" pitchFamily="34" charset="0"/>
              </a:rPr>
              <a:t> старшого </a:t>
            </a:r>
            <a:r>
              <a:rPr lang="ru-RU" sz="2000" dirty="0" err="1">
                <a:latin typeface="Arial Narrow" panose="020B0606020202030204" pitchFamily="34" charset="0"/>
              </a:rPr>
              <a:t>дошкільного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віку</a:t>
            </a:r>
            <a:r>
              <a:rPr lang="ru-RU" sz="2000" dirty="0">
                <a:latin typeface="Arial Narrow" panose="020B0606020202030204" pitchFamily="34" charset="0"/>
              </a:rPr>
              <a:t> за </a:t>
            </a:r>
            <a:r>
              <a:rPr lang="ru-RU" sz="2000" dirty="0" err="1">
                <a:latin typeface="Arial Narrow" panose="020B0606020202030204" pitchFamily="34" charset="0"/>
              </a:rPr>
              <a:t>загальною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науковою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редакцією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Тамари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Піроженко</a:t>
            </a:r>
            <a:endParaRPr lang="ru-RU" sz="20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ru-RU" sz="20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uk-UA" sz="2000" dirty="0">
              <a:latin typeface="Arial Narrow" panose="020B060602020203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725296" y="648866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 smtClean="0">
                <a:solidFill>
                  <a:prstClr val="black"/>
                </a:solidFill>
              </a:rPr>
              <a:t>13</a:t>
            </a:r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67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Парціальні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2023/2024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uk-UA" sz="1200" b="1" dirty="0" smtClean="0">
                <a:latin typeface="Arial Narrow" panose="020B0606020202030204" pitchFamily="34" charset="0"/>
              </a:rPr>
              <a:t>«</a:t>
            </a:r>
            <a:r>
              <a:rPr lang="uk-UA" sz="1200" b="1" dirty="0">
                <a:latin typeface="Arial Narrow" panose="020B0606020202030204" pitchFamily="34" charset="0"/>
              </a:rPr>
              <a:t>Англійська мова за методикою асоціативних символів» для старшого дошкільного та молодшого шкільного віку (від 5 до 10 років), авторський колектив - </a:t>
            </a:r>
            <a:r>
              <a:rPr lang="uk-UA" sz="1200" b="1" dirty="0" smtClean="0">
                <a:latin typeface="Arial Narrow" panose="020B0606020202030204" pitchFamily="34" charset="0"/>
              </a:rPr>
              <a:t> С</a:t>
            </a:r>
            <a:r>
              <a:rPr lang="uk-UA" sz="1200" b="1" dirty="0">
                <a:latin typeface="Arial Narrow" panose="020B0606020202030204" pitchFamily="34" charset="0"/>
              </a:rPr>
              <a:t>. Гунько, С. </a:t>
            </a:r>
            <a:r>
              <a:rPr lang="uk-UA" sz="1200" b="1" dirty="0" err="1">
                <a:latin typeface="Arial Narrow" panose="020B0606020202030204" pitchFamily="34" charset="0"/>
              </a:rPr>
              <a:t>Бацмай</a:t>
            </a:r>
            <a:r>
              <a:rPr lang="uk-UA" sz="1200" b="1" dirty="0">
                <a:latin typeface="Arial Narrow" panose="020B0606020202030204" pitchFamily="34" charset="0"/>
              </a:rPr>
              <a:t>, Л. Гусак, Н. Стадник, Н. </a:t>
            </a:r>
            <a:r>
              <a:rPr lang="uk-UA" sz="1200" b="1" dirty="0" err="1">
                <a:latin typeface="Arial Narrow" panose="020B0606020202030204" pitchFamily="34" charset="0"/>
              </a:rPr>
              <a:t>Занюк</a:t>
            </a:r>
            <a:r>
              <a:rPr lang="uk-UA" sz="1200" b="1" dirty="0">
                <a:latin typeface="Arial Narrow" panose="020B0606020202030204" pitchFamily="34" charset="0"/>
              </a:rPr>
              <a:t>, О. </a:t>
            </a:r>
            <a:r>
              <a:rPr lang="uk-UA" sz="1200" b="1" dirty="0" err="1" smtClean="0">
                <a:latin typeface="Arial Narrow" panose="020B0606020202030204" pitchFamily="34" charset="0"/>
              </a:rPr>
              <a:t>Крутова</a:t>
            </a:r>
            <a:endParaRPr lang="uk-UA" sz="1200" b="1" dirty="0" smtClean="0"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200" dirty="0" smtClean="0">
                <a:latin typeface="Arial Narrow" panose="020B0606020202030204" pitchFamily="34" charset="0"/>
              </a:rPr>
              <a:t>«Вітаю</a:t>
            </a:r>
            <a:r>
              <a:rPr lang="uk-UA" sz="1200" dirty="0">
                <a:latin typeface="Arial Narrow" panose="020B0606020202030204" pitchFamily="34" charset="0"/>
              </a:rPr>
              <a:t>, театре». Парціальна програма для дітей старшого дошкільного віку, автор - Л. </a:t>
            </a:r>
            <a:r>
              <a:rPr lang="uk-UA" sz="1200" dirty="0" smtClean="0">
                <a:latin typeface="Arial Narrow" panose="020B0606020202030204" pitchFamily="34" charset="0"/>
              </a:rPr>
              <a:t>Макаренко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200" dirty="0" smtClean="0">
                <a:latin typeface="Arial Narrow" panose="020B0606020202030204" pitchFamily="34" charset="0"/>
              </a:rPr>
              <a:t>«Горизонтальний </a:t>
            </a:r>
            <a:r>
              <a:rPr lang="uk-UA" sz="1200" dirty="0">
                <a:latin typeface="Arial Narrow" panose="020B0606020202030204" pitchFamily="34" charset="0"/>
              </a:rPr>
              <a:t>пластичний балет». Програма з фізкультурно-корекційної роботи у дошкільних навчальних закладах за авторською естетико-оздоровчою системою Єфименко М. М., Єфименко Ю</a:t>
            </a:r>
            <a:r>
              <a:rPr lang="uk-UA" sz="1200" dirty="0" smtClean="0"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200" b="1" dirty="0" smtClean="0">
                <a:latin typeface="Arial Narrow" panose="020B0606020202030204" pitchFamily="34" charset="0"/>
              </a:rPr>
              <a:t>«</a:t>
            </a:r>
            <a:r>
              <a:rPr lang="uk-UA" sz="1200" b="1" dirty="0">
                <a:latin typeface="Arial Narrow" panose="020B0606020202030204" pitchFamily="34" charset="0"/>
              </a:rPr>
              <a:t>Дитяча хореографія». Програма хореографічної діяльності дітей від трьох до семи </a:t>
            </a:r>
            <a:r>
              <a:rPr lang="uk-UA" sz="1200" b="1" dirty="0" smtClean="0">
                <a:latin typeface="Arial Narrow" panose="020B0606020202030204" pitchFamily="34" charset="0"/>
              </a:rPr>
              <a:t>років. Шевчук </a:t>
            </a:r>
            <a:r>
              <a:rPr lang="uk-UA" sz="1200" b="1" dirty="0">
                <a:latin typeface="Arial Narrow" panose="020B0606020202030204" pitchFamily="34" charset="0"/>
              </a:rPr>
              <a:t>А. С</a:t>
            </a:r>
            <a:r>
              <a:rPr lang="uk-UA" sz="1200" b="1" dirty="0" smtClean="0"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200" b="1" dirty="0" smtClean="0">
                <a:latin typeface="Arial Narrow" panose="020B0606020202030204" pitchFamily="34" charset="0"/>
              </a:rPr>
              <a:t>«</a:t>
            </a:r>
            <a:r>
              <a:rPr lang="uk-UA" sz="1200" b="1" dirty="0">
                <a:latin typeface="Arial Narrow" panose="020B0606020202030204" pitchFamily="34" charset="0"/>
              </a:rPr>
              <a:t>Духовно-моральне виховання дітей дошкільного віку на християнських цінностях». А. М. </a:t>
            </a:r>
            <a:r>
              <a:rPr lang="uk-UA" sz="1200" b="1" dirty="0" err="1">
                <a:latin typeface="Arial Narrow" panose="020B0606020202030204" pitchFamily="34" charset="0"/>
              </a:rPr>
              <a:t>Богуш</a:t>
            </a:r>
            <a:r>
              <a:rPr lang="uk-UA" sz="1200" b="1" dirty="0">
                <a:latin typeface="Arial Narrow" panose="020B0606020202030204" pitchFamily="34" charset="0"/>
              </a:rPr>
              <a:t>, І. Л. </a:t>
            </a:r>
            <a:r>
              <a:rPr lang="uk-UA" sz="1200" b="1" dirty="0" err="1">
                <a:latin typeface="Arial Narrow" panose="020B0606020202030204" pitchFamily="34" charset="0"/>
              </a:rPr>
              <a:t>Сіданіч</a:t>
            </a:r>
            <a:r>
              <a:rPr lang="uk-UA" sz="1200" b="1" dirty="0">
                <a:latin typeface="Arial Narrow" panose="020B0606020202030204" pitchFamily="34" charset="0"/>
              </a:rPr>
              <a:t>, В. Є. Сучок та ін</a:t>
            </a:r>
            <a:r>
              <a:rPr lang="uk-UA" sz="1200" b="1" dirty="0" smtClean="0"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200" dirty="0" smtClean="0">
                <a:latin typeface="Arial Narrow" panose="020B0606020202030204" pitchFamily="34" charset="0"/>
              </a:rPr>
              <a:t>«</a:t>
            </a:r>
            <a:r>
              <a:rPr lang="uk-UA" sz="1200" dirty="0">
                <a:latin typeface="Arial Narrow" panose="020B0606020202030204" pitchFamily="34" charset="0"/>
              </a:rPr>
              <a:t>Інтелектуальна мозаїка</a:t>
            </a:r>
            <a:r>
              <a:rPr lang="uk-UA" sz="1200" dirty="0" smtClean="0">
                <a:latin typeface="Arial Narrow" panose="020B0606020202030204" pitchFamily="34" charset="0"/>
              </a:rPr>
              <a:t>».. Парціальна </a:t>
            </a:r>
            <a:r>
              <a:rPr lang="uk-UA" sz="1200" dirty="0">
                <a:latin typeface="Arial Narrow" panose="020B0606020202030204" pitchFamily="34" charset="0"/>
              </a:rPr>
              <a:t>програма інтелектуального розвитку дітей раннього та </a:t>
            </a:r>
            <a:r>
              <a:rPr lang="uk-UA" sz="1200" dirty="0" err="1">
                <a:latin typeface="Arial Narrow" panose="020B0606020202030204" pitchFamily="34" charset="0"/>
              </a:rPr>
              <a:t>передшкільного</a:t>
            </a:r>
            <a:r>
              <a:rPr lang="uk-UA" sz="1200" dirty="0">
                <a:latin typeface="Arial Narrow" panose="020B0606020202030204" pitchFamily="34" charset="0"/>
              </a:rPr>
              <a:t> </a:t>
            </a:r>
            <a:r>
              <a:rPr lang="uk-UA" sz="1200" dirty="0" smtClean="0">
                <a:latin typeface="Arial Narrow" panose="020B0606020202030204" pitchFamily="34" charset="0"/>
              </a:rPr>
              <a:t>віку, авторський </a:t>
            </a:r>
            <a:r>
              <a:rPr lang="uk-UA" sz="1200" dirty="0">
                <a:latin typeface="Arial Narrow" panose="020B0606020202030204" pitchFamily="34" charset="0"/>
              </a:rPr>
              <a:t>колектив - </a:t>
            </a:r>
            <a:r>
              <a:rPr lang="uk-UA" sz="1200" dirty="0" smtClean="0">
                <a:latin typeface="Arial Narrow" panose="020B0606020202030204" pitchFamily="34" charset="0"/>
              </a:rPr>
              <a:t>             Л</a:t>
            </a:r>
            <a:r>
              <a:rPr lang="uk-UA" sz="1200" dirty="0">
                <a:latin typeface="Arial Narrow" panose="020B0606020202030204" pitchFamily="34" charset="0"/>
              </a:rPr>
              <a:t>. </a:t>
            </a:r>
            <a:r>
              <a:rPr lang="uk-UA" sz="1200" dirty="0" err="1">
                <a:latin typeface="Arial Narrow" panose="020B0606020202030204" pitchFamily="34" charset="0"/>
              </a:rPr>
              <a:t>Зданевич</a:t>
            </a:r>
            <a:r>
              <a:rPr lang="uk-UA" sz="1200" dirty="0">
                <a:latin typeface="Arial Narrow" panose="020B0606020202030204" pitchFamily="34" charset="0"/>
              </a:rPr>
              <a:t>, </a:t>
            </a:r>
            <a:r>
              <a:rPr lang="uk-UA" sz="1200" dirty="0" smtClean="0">
                <a:latin typeface="Arial Narrow" panose="020B0606020202030204" pitchFamily="34" charset="0"/>
              </a:rPr>
              <a:t> Л</a:t>
            </a:r>
            <a:r>
              <a:rPr lang="uk-UA" sz="1200" dirty="0">
                <a:latin typeface="Arial Narrow" panose="020B0606020202030204" pitchFamily="34" charset="0"/>
              </a:rPr>
              <a:t>. </a:t>
            </a:r>
            <a:r>
              <a:rPr lang="uk-UA" sz="1200" dirty="0" err="1">
                <a:latin typeface="Arial Narrow" panose="020B0606020202030204" pitchFamily="34" charset="0"/>
              </a:rPr>
              <a:t>Пісоцька</a:t>
            </a:r>
            <a:r>
              <a:rPr lang="uk-UA" sz="1200" dirty="0">
                <a:latin typeface="Arial Narrow" panose="020B0606020202030204" pitchFamily="34" charset="0"/>
              </a:rPr>
              <a:t>, Н. </a:t>
            </a:r>
            <a:r>
              <a:rPr lang="uk-UA" sz="1200" dirty="0" err="1">
                <a:latin typeface="Arial Narrow" panose="020B0606020202030204" pitchFamily="34" charset="0"/>
              </a:rPr>
              <a:t>Миськова</a:t>
            </a:r>
            <a:r>
              <a:rPr lang="uk-UA" sz="1200" dirty="0">
                <a:latin typeface="Arial Narrow" panose="020B0606020202030204" pitchFamily="34" charset="0"/>
              </a:rPr>
              <a:t>, С. </a:t>
            </a:r>
            <a:r>
              <a:rPr lang="uk-UA" sz="1200" dirty="0" err="1" smtClean="0">
                <a:latin typeface="Arial Narrow" panose="020B0606020202030204" pitchFamily="34" charset="0"/>
              </a:rPr>
              <a:t>Таранціца</a:t>
            </a:r>
            <a:endParaRPr lang="uk-UA" sz="1200" dirty="0" smtClean="0"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200" dirty="0" smtClean="0">
                <a:latin typeface="Arial Narrow" panose="020B0606020202030204" pitchFamily="34" charset="0"/>
              </a:rPr>
              <a:t>«Казкова </a:t>
            </a:r>
            <a:r>
              <a:rPr lang="uk-UA" sz="1200" dirty="0">
                <a:latin typeface="Arial Narrow" panose="020B0606020202030204" pitchFamily="34" charset="0"/>
              </a:rPr>
              <a:t>фізкультура». Програма з фізичного виховання дітей раннього та дошкільного віку. Єфименко М. М</a:t>
            </a:r>
            <a:r>
              <a:rPr lang="uk-UA" sz="1200" dirty="0" smtClean="0"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200" dirty="0" smtClean="0">
                <a:latin typeface="Arial Narrow" panose="020B0606020202030204" pitchFamily="34" charset="0"/>
              </a:rPr>
              <a:t>«</a:t>
            </a:r>
            <a:r>
              <a:rPr lang="uk-UA" sz="1200" dirty="0">
                <a:latin typeface="Arial Narrow" panose="020B0606020202030204" pitchFamily="34" charset="0"/>
              </a:rPr>
              <a:t>Комп’ютерна грамота для малят», автори - О. </a:t>
            </a:r>
            <a:r>
              <a:rPr lang="uk-UA" sz="1200" dirty="0" err="1">
                <a:latin typeface="Arial Narrow" panose="020B0606020202030204" pitchFamily="34" charset="0"/>
              </a:rPr>
              <a:t>Болотова</a:t>
            </a:r>
            <a:r>
              <a:rPr lang="uk-UA" sz="1200" dirty="0">
                <a:latin typeface="Arial Narrow" panose="020B0606020202030204" pitchFamily="34" charset="0"/>
              </a:rPr>
              <a:t>, О. </a:t>
            </a:r>
            <a:r>
              <a:rPr lang="uk-UA" sz="1200" dirty="0" err="1">
                <a:latin typeface="Arial Narrow" panose="020B0606020202030204" pitchFamily="34" charset="0"/>
              </a:rPr>
              <a:t>Вайнер</a:t>
            </a:r>
            <a:r>
              <a:rPr lang="uk-UA" sz="1200" dirty="0">
                <a:latin typeface="Arial Narrow" panose="020B0606020202030204" pitchFamily="34" charset="0"/>
              </a:rPr>
              <a:t>, В. </a:t>
            </a:r>
            <a:r>
              <a:rPr lang="uk-UA" sz="1200" dirty="0" err="1" smtClean="0">
                <a:latin typeface="Arial Narrow" panose="020B0606020202030204" pitchFamily="34" charset="0"/>
              </a:rPr>
              <a:t>Семізорова</a:t>
            </a:r>
            <a:endParaRPr lang="uk-UA" sz="1200" dirty="0" smtClean="0"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200" dirty="0" smtClean="0">
                <a:latin typeface="Arial Narrow" panose="020B0606020202030204" pitchFamily="34" charset="0"/>
              </a:rPr>
              <a:t>«Лідер </a:t>
            </a:r>
            <a:r>
              <a:rPr lang="uk-UA" sz="1200" dirty="0">
                <a:latin typeface="Arial Narrow" panose="020B0606020202030204" pitchFamily="34" charset="0"/>
              </a:rPr>
              <a:t>живе в кожному». Парціальна програма для закладів дошкільної освіти з формування лідерського потенціалу дітей дошкільного </a:t>
            </a:r>
            <a:r>
              <a:rPr lang="uk-UA" sz="1200" dirty="0" smtClean="0">
                <a:latin typeface="Arial Narrow" panose="020B0606020202030204" pitchFamily="34" charset="0"/>
              </a:rPr>
              <a:t>віку; авторський </a:t>
            </a:r>
            <a:r>
              <a:rPr lang="uk-UA" sz="1200" dirty="0">
                <a:latin typeface="Arial Narrow" panose="020B0606020202030204" pitchFamily="34" charset="0"/>
              </a:rPr>
              <a:t>колектив - Н. Гавриш, О. Безсонова, О. </a:t>
            </a:r>
            <a:r>
              <a:rPr lang="uk-UA" sz="1200" dirty="0" err="1">
                <a:latin typeface="Arial Narrow" panose="020B0606020202030204" pitchFamily="34" charset="0"/>
              </a:rPr>
              <a:t>Безрукова</a:t>
            </a:r>
            <a:r>
              <a:rPr lang="uk-UA" sz="1200" dirty="0">
                <a:latin typeface="Arial Narrow" panose="020B0606020202030204" pitchFamily="34" charset="0"/>
              </a:rPr>
              <a:t>, В. Воронов</a:t>
            </a:r>
            <a:r>
              <a:rPr lang="uk-UA" sz="1200" dirty="0" smtClean="0"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200" dirty="0" smtClean="0">
                <a:latin typeface="Arial Narrow" panose="020B0606020202030204" pitchFamily="34" charset="0"/>
              </a:rPr>
              <a:t>«</a:t>
            </a:r>
            <a:r>
              <a:rPr lang="uk-UA" sz="1200" dirty="0">
                <a:latin typeface="Arial Narrow" panose="020B0606020202030204" pitchFamily="34" charset="0"/>
              </a:rPr>
              <a:t>Моя країна - Україна». Парціальна програма з патріотичного виховання для дітей старшого дошкільного віку; авторський колектив - Н. Гавриш, </a:t>
            </a:r>
            <a:r>
              <a:rPr lang="uk-UA" sz="1200" dirty="0" smtClean="0">
                <a:latin typeface="Arial Narrow" panose="020B0606020202030204" pitchFamily="34" charset="0"/>
              </a:rPr>
              <a:t>  О</a:t>
            </a:r>
            <a:r>
              <a:rPr lang="uk-UA" sz="1200" dirty="0">
                <a:latin typeface="Arial Narrow" panose="020B0606020202030204" pitchFamily="34" charset="0"/>
              </a:rPr>
              <a:t>. </a:t>
            </a:r>
            <a:r>
              <a:rPr lang="uk-UA" sz="1200" dirty="0" err="1">
                <a:latin typeface="Arial Narrow" panose="020B0606020202030204" pitchFamily="34" charset="0"/>
              </a:rPr>
              <a:t>Косенчук</a:t>
            </a:r>
            <a:r>
              <a:rPr lang="uk-UA" sz="1200" dirty="0" smtClean="0">
                <a:latin typeface="Arial Narrow" panose="020B0606020202030204" pitchFamily="34" charset="0"/>
              </a:rPr>
              <a:t>, Т</a:t>
            </a:r>
            <a:r>
              <a:rPr lang="uk-UA" sz="1200" dirty="0">
                <a:latin typeface="Arial Narrow" panose="020B0606020202030204" pitchFamily="34" charset="0"/>
              </a:rPr>
              <a:t>. </a:t>
            </a:r>
            <a:r>
              <a:rPr lang="uk-UA" sz="1200" dirty="0" err="1">
                <a:latin typeface="Arial Narrow" panose="020B0606020202030204" pitchFamily="34" charset="0"/>
              </a:rPr>
              <a:t>Піроженко</a:t>
            </a:r>
            <a:r>
              <a:rPr lang="uk-UA" sz="1200" dirty="0" smtClean="0"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200" dirty="0" smtClean="0">
                <a:latin typeface="Arial Narrow" panose="020B0606020202030204" pitchFamily="34" charset="0"/>
              </a:rPr>
              <a:t>«</a:t>
            </a:r>
            <a:r>
              <a:rPr lang="uk-UA" sz="1200" dirty="0">
                <a:latin typeface="Arial Narrow" panose="020B0606020202030204" pitchFamily="34" charset="0"/>
              </a:rPr>
              <a:t>Мудрі шахи». Програма та методичні рекомендації з навчання дітей старшого дошкільного віку гри в шахи. </a:t>
            </a:r>
            <a:r>
              <a:rPr lang="uk-UA" sz="1200" dirty="0" err="1">
                <a:latin typeface="Arial Narrow" panose="020B0606020202030204" pitchFamily="34" charset="0"/>
              </a:rPr>
              <a:t>Семизорова</a:t>
            </a:r>
            <a:r>
              <a:rPr lang="uk-UA" sz="1200" dirty="0">
                <a:latin typeface="Arial Narrow" panose="020B0606020202030204" pitchFamily="34" charset="0"/>
              </a:rPr>
              <a:t> В. В., </a:t>
            </a:r>
            <a:r>
              <a:rPr lang="uk-UA" sz="1200" dirty="0" err="1">
                <a:latin typeface="Arial Narrow" panose="020B0606020202030204" pitchFamily="34" charset="0"/>
              </a:rPr>
              <a:t>Духновська</a:t>
            </a:r>
            <a:r>
              <a:rPr lang="uk-UA" sz="1200" dirty="0">
                <a:latin typeface="Arial Narrow" panose="020B0606020202030204" pitchFamily="34" charset="0"/>
              </a:rPr>
              <a:t> О. І., Пащенко Л. Ю</a:t>
            </a:r>
            <a:r>
              <a:rPr lang="uk-UA" sz="1200" dirty="0" smtClean="0"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200" dirty="0" smtClean="0">
                <a:latin typeface="Arial Narrow" panose="020B0606020202030204" pitchFamily="34" charset="0"/>
              </a:rPr>
              <a:t>«</a:t>
            </a:r>
            <a:r>
              <a:rPr lang="uk-UA" sz="1200" dirty="0">
                <a:latin typeface="Arial Narrow" panose="020B0606020202030204" pitchFamily="34" charset="0"/>
              </a:rPr>
              <a:t>Настільний теніс</a:t>
            </a:r>
            <a:r>
              <a:rPr lang="uk-UA" sz="1200" dirty="0" smtClean="0">
                <a:latin typeface="Arial Narrow" panose="020B0606020202030204" pitchFamily="34" charset="0"/>
              </a:rPr>
              <a:t>». Програма </a:t>
            </a:r>
            <a:r>
              <a:rPr lang="uk-UA" sz="1200" dirty="0">
                <a:latin typeface="Arial Narrow" panose="020B0606020202030204" pitchFamily="34" charset="0"/>
              </a:rPr>
              <a:t>та методичні рекомендації з навчання дітей старшого дошкільного віку гри в настільний </a:t>
            </a:r>
            <a:r>
              <a:rPr lang="uk-UA" sz="1200" dirty="0" smtClean="0">
                <a:latin typeface="Arial Narrow" panose="020B0606020202030204" pitchFamily="34" charset="0"/>
              </a:rPr>
              <a:t>теніс. </a:t>
            </a:r>
            <a:r>
              <a:rPr lang="uk-UA" sz="1200" dirty="0" err="1" smtClean="0">
                <a:latin typeface="Arial Narrow" panose="020B0606020202030204" pitchFamily="34" charset="0"/>
              </a:rPr>
              <a:t>Дроздюк</a:t>
            </a:r>
            <a:r>
              <a:rPr lang="uk-UA" sz="1200" dirty="0" smtClean="0">
                <a:latin typeface="Arial Narrow" panose="020B0606020202030204" pitchFamily="34" charset="0"/>
              </a:rPr>
              <a:t> </a:t>
            </a:r>
            <a:r>
              <a:rPr lang="uk-UA" sz="1200" dirty="0">
                <a:latin typeface="Arial Narrow" panose="020B0606020202030204" pitchFamily="34" charset="0"/>
              </a:rPr>
              <a:t>В. І., Коваленко Г. М., Якименко Н. І</a:t>
            </a:r>
            <a:r>
              <a:rPr lang="uk-UA" sz="1200" dirty="0" smtClean="0"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200" dirty="0" smtClean="0">
                <a:latin typeface="Arial Narrow" panose="020B0606020202030204" pitchFamily="34" charset="0"/>
              </a:rPr>
              <a:t>«</a:t>
            </a:r>
            <a:r>
              <a:rPr lang="uk-UA" sz="1200" dirty="0">
                <a:latin typeface="Arial Narrow" panose="020B0606020202030204" pitchFamily="34" charset="0"/>
              </a:rPr>
              <a:t>Скарбниця </a:t>
            </a:r>
            <a:r>
              <a:rPr lang="uk-UA" sz="1200" dirty="0" smtClean="0">
                <a:latin typeface="Arial Narrow" panose="020B0606020202030204" pitchFamily="34" charset="0"/>
              </a:rPr>
              <a:t>моралі». Програма </a:t>
            </a:r>
            <a:r>
              <a:rPr lang="uk-UA" sz="1200" dirty="0">
                <a:latin typeface="Arial Narrow" panose="020B0606020202030204" pitchFamily="34" charset="0"/>
              </a:rPr>
              <a:t>з морального виховання дітей дошкільного віку. Лохвицька </a:t>
            </a:r>
            <a:r>
              <a:rPr lang="uk-UA" sz="1200" dirty="0" smtClean="0">
                <a:latin typeface="Arial Narrow" panose="020B0606020202030204" pitchFamily="34" charset="0"/>
              </a:rPr>
              <a:t> Л</a:t>
            </a:r>
            <a:r>
              <a:rPr lang="uk-UA" sz="1200" dirty="0">
                <a:latin typeface="Arial Narrow" panose="020B0606020202030204" pitchFamily="34" charset="0"/>
              </a:rPr>
              <a:t>. В</a:t>
            </a:r>
            <a:r>
              <a:rPr lang="uk-UA" sz="1200" dirty="0" smtClean="0"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200" b="1" dirty="0" smtClean="0">
                <a:latin typeface="Arial Narrow" panose="020B0606020202030204" pitchFamily="34" charset="0"/>
              </a:rPr>
              <a:t>«Україна </a:t>
            </a:r>
            <a:r>
              <a:rPr lang="uk-UA" sz="1200" b="1" dirty="0">
                <a:latin typeface="Arial Narrow" panose="020B0606020202030204" pitchFamily="34" charset="0"/>
              </a:rPr>
              <a:t>- моя Батьківщина». Парціальна програма з національно-патріотичного виховання для дітей середнього та старшого дошкільного віку за наукового редагування </a:t>
            </a:r>
            <a:r>
              <a:rPr lang="uk-UA" sz="1200" b="1" dirty="0" err="1">
                <a:latin typeface="Arial Narrow" panose="020B0606020202030204" pitchFamily="34" charset="0"/>
              </a:rPr>
              <a:t>Рейпольської</a:t>
            </a:r>
            <a:r>
              <a:rPr lang="uk-UA" sz="1200" b="1" dirty="0">
                <a:latin typeface="Arial Narrow" panose="020B0606020202030204" pitchFamily="34" charset="0"/>
              </a:rPr>
              <a:t> О. Д</a:t>
            </a:r>
            <a:r>
              <a:rPr lang="uk-UA" sz="1200" b="1" dirty="0" smtClean="0"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200" dirty="0" smtClean="0">
                <a:latin typeface="Arial Narrow" panose="020B0606020202030204" pitchFamily="34" charset="0"/>
              </a:rPr>
              <a:t>«</a:t>
            </a:r>
            <a:r>
              <a:rPr lang="uk-UA" sz="1200" dirty="0">
                <a:latin typeface="Arial Narrow" panose="020B0606020202030204" pitchFamily="34" charset="0"/>
              </a:rPr>
              <a:t>Формування математичної компетентності у дітей дошкільного віку». Парціальна програма, автор - Л. </a:t>
            </a:r>
            <a:r>
              <a:rPr lang="uk-UA" sz="1200" dirty="0" smtClean="0">
                <a:latin typeface="Arial Narrow" panose="020B0606020202030204" pitchFamily="34" charset="0"/>
              </a:rPr>
              <a:t>Зайцева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200" dirty="0" smtClean="0">
                <a:latin typeface="Arial Narrow" panose="020B0606020202030204" pitchFamily="34" charset="0"/>
              </a:rPr>
              <a:t>«Цікаві </a:t>
            </a:r>
            <a:r>
              <a:rPr lang="uk-UA" sz="1200" dirty="0">
                <a:latin typeface="Arial Narrow" panose="020B0606020202030204" pitchFamily="34" charset="0"/>
              </a:rPr>
              <a:t>шашки</a:t>
            </a:r>
            <a:r>
              <a:rPr lang="uk-UA" sz="1200" dirty="0" smtClean="0">
                <a:latin typeface="Arial Narrow" panose="020B0606020202030204" pitchFamily="34" charset="0"/>
              </a:rPr>
              <a:t>». Програма </a:t>
            </a:r>
            <a:r>
              <a:rPr lang="uk-UA" sz="1200" dirty="0">
                <a:latin typeface="Arial Narrow" panose="020B0606020202030204" pitchFamily="34" charset="0"/>
              </a:rPr>
              <a:t>та методичні рекомендації з навчання дітей старшого дошкільного віку гри в </a:t>
            </a:r>
            <a:r>
              <a:rPr lang="uk-UA" sz="1200" dirty="0" smtClean="0">
                <a:latin typeface="Arial Narrow" panose="020B0606020202030204" pitchFamily="34" charset="0"/>
              </a:rPr>
              <a:t>шашки. </a:t>
            </a:r>
            <a:r>
              <a:rPr lang="uk-UA" sz="1200" dirty="0" err="1" smtClean="0">
                <a:latin typeface="Arial Narrow" panose="020B0606020202030204" pitchFamily="34" charset="0"/>
              </a:rPr>
              <a:t>Семизорова</a:t>
            </a:r>
            <a:r>
              <a:rPr lang="uk-UA" sz="1200" dirty="0" smtClean="0">
                <a:latin typeface="Arial Narrow" panose="020B0606020202030204" pitchFamily="34" charset="0"/>
              </a:rPr>
              <a:t> </a:t>
            </a:r>
            <a:r>
              <a:rPr lang="uk-UA" sz="1200" dirty="0">
                <a:latin typeface="Arial Narrow" panose="020B0606020202030204" pitchFamily="34" charset="0"/>
              </a:rPr>
              <a:t>В. В., Романюк О. В., </a:t>
            </a:r>
            <a:r>
              <a:rPr lang="uk-UA" sz="1200" dirty="0" err="1">
                <a:latin typeface="Arial Narrow" panose="020B0606020202030204" pitchFamily="34" charset="0"/>
              </a:rPr>
              <a:t>Дульська</a:t>
            </a:r>
            <a:r>
              <a:rPr lang="uk-UA" sz="1200" dirty="0">
                <a:latin typeface="Arial Narrow" panose="020B0606020202030204" pitchFamily="34" charset="0"/>
              </a:rPr>
              <a:t> Г. П</a:t>
            </a:r>
            <a:r>
              <a:rPr lang="uk-UA" sz="1200" dirty="0" smtClean="0"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200" dirty="0" smtClean="0">
                <a:latin typeface="Arial Narrow" panose="020B0606020202030204" pitchFamily="34" charset="0"/>
              </a:rPr>
              <a:t>«</a:t>
            </a:r>
            <a:r>
              <a:rPr lang="uk-UA" sz="1200" dirty="0">
                <a:latin typeface="Arial Narrow" panose="020B0606020202030204" pitchFamily="34" charset="0"/>
              </a:rPr>
              <a:t>Шкіряний м’яч». Програма та методичні рекомендації з навчання дітей старшого дошкільного віку гри у футбол. </a:t>
            </a:r>
            <a:r>
              <a:rPr lang="uk-UA" sz="1200" dirty="0" err="1">
                <a:latin typeface="Arial Narrow" panose="020B0606020202030204" pitchFamily="34" charset="0"/>
              </a:rPr>
              <a:t>Дроздюк</a:t>
            </a:r>
            <a:r>
              <a:rPr lang="uk-UA" sz="1200" dirty="0">
                <a:latin typeface="Arial Narrow" panose="020B0606020202030204" pitchFamily="34" charset="0"/>
              </a:rPr>
              <a:t> В. І., Коваленко Г. М., Якименко Н. І</a:t>
            </a:r>
            <a:r>
              <a:rPr lang="uk-UA" sz="1200" dirty="0" smtClean="0"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200" dirty="0" smtClean="0">
                <a:latin typeface="Arial Narrow" panose="020B0606020202030204" pitchFamily="34" charset="0"/>
              </a:rPr>
              <a:t>«</a:t>
            </a:r>
            <a:r>
              <a:rPr lang="uk-UA" sz="1200" dirty="0">
                <a:latin typeface="Arial Narrow" panose="020B0606020202030204" pitchFamily="34" charset="0"/>
              </a:rPr>
              <a:t>Юний скелелаз». Парціальна програма навчання дітей 5-6 років скелелазінню з методичними рекомендаціями, автори - О. Безсонова, Л. </a:t>
            </a:r>
            <a:r>
              <a:rPr lang="uk-UA" sz="1200" dirty="0" smtClean="0">
                <a:latin typeface="Arial Narrow" panose="020B0606020202030204" pitchFamily="34" charset="0"/>
              </a:rPr>
              <a:t>Гонта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200" dirty="0" smtClean="0">
                <a:latin typeface="Arial Narrow" panose="020B0606020202030204" pitchFamily="34" charset="0"/>
              </a:rPr>
              <a:t>«</a:t>
            </a:r>
            <a:r>
              <a:rPr lang="en-US" sz="1200" dirty="0">
                <a:latin typeface="Arial Narrow" panose="020B0606020202030204" pitchFamily="34" charset="0"/>
              </a:rPr>
              <a:t>STREAM-</a:t>
            </a:r>
            <a:r>
              <a:rPr lang="uk-UA" sz="1200" dirty="0">
                <a:latin typeface="Arial Narrow" panose="020B0606020202030204" pitchFamily="34" charset="0"/>
              </a:rPr>
              <a:t>освіта, або Стежинки у Всесвіт». Альтернативна програма формування інженерного мислення в дітей </a:t>
            </a:r>
            <a:r>
              <a:rPr lang="uk-UA" sz="1200" dirty="0" err="1">
                <a:latin typeface="Arial Narrow" panose="020B0606020202030204" pitchFamily="34" charset="0"/>
              </a:rPr>
              <a:t>предшкільного</a:t>
            </a:r>
            <a:r>
              <a:rPr lang="uk-UA" sz="1200" dirty="0">
                <a:latin typeface="Arial Narrow" panose="020B0606020202030204" pitchFamily="34" charset="0"/>
              </a:rPr>
              <a:t> віку; науковий керівник </a:t>
            </a:r>
            <a:r>
              <a:rPr lang="uk-UA" sz="1200" dirty="0" smtClean="0">
                <a:latin typeface="Arial Narrow" panose="020B0606020202030204" pitchFamily="34" charset="0"/>
              </a:rPr>
              <a:t>-К</a:t>
            </a:r>
            <a:r>
              <a:rPr lang="uk-UA" sz="1200" dirty="0">
                <a:latin typeface="Arial Narrow" panose="020B0606020202030204" pitchFamily="34" charset="0"/>
              </a:rPr>
              <a:t>. Крутій</a:t>
            </a:r>
          </a:p>
          <a:p>
            <a:endParaRPr lang="uk-UA" sz="1100" dirty="0"/>
          </a:p>
          <a:p>
            <a:endParaRPr lang="uk-UA" sz="11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8725296" y="648866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 smtClean="0">
                <a:solidFill>
                  <a:prstClr val="black"/>
                </a:solidFill>
              </a:rPr>
              <a:t>1</a:t>
            </a:r>
            <a:r>
              <a:rPr lang="uk-UA" dirty="0" smtClean="0">
                <a:solidFill>
                  <a:prstClr val="black"/>
                </a:solidFill>
              </a:rPr>
              <a:t>4</a:t>
            </a:r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215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46" y="0"/>
            <a:ext cx="9131953" cy="620688"/>
          </a:xfrm>
        </p:spPr>
        <p:txBody>
          <a:bodyPr>
            <a:noAutofit/>
          </a:bodyPr>
          <a:lstStyle/>
          <a:p>
            <a:r>
              <a:rPr lang="uk-UA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 з батьками (комунікація та партнерство)</a:t>
            </a:r>
            <a:endParaRPr lang="uk-UA" sz="3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79512" y="692696"/>
            <a:ext cx="8784976" cy="5976664"/>
          </a:xfrm>
          <a:solidFill>
            <a:schemeClr val="bg1"/>
          </a:solidFill>
          <a:ln w="12700">
            <a:solidFill>
              <a:srgbClr val="7030A0"/>
            </a:solidFill>
          </a:ln>
        </p:spPr>
        <p:txBody>
          <a:bodyPr>
            <a:normAutofit fontScale="25000" lnSpcReduction="2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uk-UA" sz="7200" dirty="0" smtClean="0">
                <a:latin typeface="Arial Narrow" panose="020B0606020202030204" pitchFamily="34" charset="0"/>
              </a:rPr>
              <a:t>Співпрацюйте </a:t>
            </a:r>
            <a:r>
              <a:rPr lang="uk-UA" sz="7200" dirty="0" smtClean="0">
                <a:latin typeface="Arial Narrow" panose="020B0606020202030204" pitchFamily="34" charset="0"/>
              </a:rPr>
              <a:t>та організовуйте зворотній зв’язок з батьками через </a:t>
            </a:r>
            <a:r>
              <a:rPr lang="uk-UA" sz="7200" dirty="0" err="1" smtClean="0">
                <a:latin typeface="Arial Narrow" panose="020B0606020202030204" pitchFamily="34" charset="0"/>
              </a:rPr>
              <a:t>вебсайт</a:t>
            </a:r>
            <a:r>
              <a:rPr lang="uk-UA" sz="7200" dirty="0" smtClean="0">
                <a:latin typeface="Arial Narrow" panose="020B0606020202030204" pitchFamily="34" charset="0"/>
              </a:rPr>
              <a:t> ЗДО, електронну пошту, </a:t>
            </a:r>
            <a:r>
              <a:rPr lang="uk-UA" sz="7200" dirty="0" err="1" smtClean="0">
                <a:latin typeface="Arial Narrow" panose="020B0606020202030204" pitchFamily="34" charset="0"/>
              </a:rPr>
              <a:t>вайбер-групу</a:t>
            </a:r>
            <a:r>
              <a:rPr lang="uk-UA" sz="7200" dirty="0" smtClean="0">
                <a:latin typeface="Arial Narrow" panose="020B0606020202030204" pitchFamily="34" charset="0"/>
              </a:rPr>
              <a:t>, у телефонному режимі та електронні платформи </a:t>
            </a:r>
            <a:r>
              <a:rPr lang="en-US" sz="7200" dirty="0" smtClean="0">
                <a:latin typeface="Arial Narrow" panose="020B0606020202030204" pitchFamily="34" charset="0"/>
              </a:rPr>
              <a:t>Zoom</a:t>
            </a:r>
            <a:r>
              <a:rPr lang="uk-UA" sz="7200" dirty="0" smtClean="0">
                <a:latin typeface="Arial Narrow" panose="020B0606020202030204" pitchFamily="34" charset="0"/>
              </a:rPr>
              <a:t>,</a:t>
            </a:r>
            <a:r>
              <a:rPr lang="en-US" sz="7200" dirty="0" smtClean="0">
                <a:latin typeface="Arial Narrow" panose="020B0606020202030204" pitchFamily="34" charset="0"/>
              </a:rPr>
              <a:t> Meet </a:t>
            </a:r>
            <a:r>
              <a:rPr lang="uk-UA" sz="7200" dirty="0" smtClean="0">
                <a:latin typeface="Arial Narrow" panose="020B0606020202030204" pitchFamily="34" charset="0"/>
              </a:rPr>
              <a:t>та ін. з питань стану здоров'я дитини, особливостей розвитку, навчання та виховання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7200" dirty="0" smtClean="0">
                <a:latin typeface="Arial Narrow" panose="020B0606020202030204" pitchFamily="34" charset="0"/>
              </a:rPr>
              <a:t>Інформуйте батьків щодо алгоритму дій в умовах надзвичайних ситуацій та адаптації до нових обставин життя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7200" dirty="0" smtClean="0">
                <a:latin typeface="Arial Narrow" panose="020B0606020202030204" pitchFamily="34" charset="0"/>
                <a:ea typeface="Segoe UI Symbol"/>
              </a:rPr>
              <a:t>Заняття </a:t>
            </a:r>
            <a:r>
              <a:rPr lang="uk-UA" sz="7200" dirty="0" smtClean="0">
                <a:latin typeface="Arial Narrow" panose="020B0606020202030204" pitchFamily="34" charset="0"/>
                <a:ea typeface="Segoe UI Symbol"/>
              </a:rPr>
              <a:t>у дистанційному форматі, </a:t>
            </a:r>
            <a:r>
              <a:rPr lang="uk-UA" sz="7200" dirty="0">
                <a:latin typeface="Arial Narrow" panose="020B0606020202030204" pitchFamily="34" charset="0"/>
                <a:ea typeface="Segoe UI Symbol"/>
              </a:rPr>
              <a:t>у разі згоди батьків, з дітьми</a:t>
            </a:r>
            <a:r>
              <a:rPr lang="uk-UA" sz="7200" spc="5" dirty="0">
                <a:latin typeface="Arial Narrow" panose="020B0606020202030204" pitchFamily="34" charset="0"/>
                <a:ea typeface="Segoe UI Symbol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Segoe UI Symbol"/>
              </a:rPr>
              <a:t>молодшого</a:t>
            </a:r>
            <a:r>
              <a:rPr lang="uk-UA" sz="7200" spc="10" dirty="0">
                <a:latin typeface="Arial Narrow" panose="020B0606020202030204" pitchFamily="34" charset="0"/>
                <a:ea typeface="Segoe UI Symbol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Segoe UI Symbol"/>
              </a:rPr>
              <a:t>та</a:t>
            </a:r>
            <a:r>
              <a:rPr lang="uk-UA" sz="7200" spc="15" dirty="0">
                <a:latin typeface="Arial Narrow" panose="020B0606020202030204" pitchFamily="34" charset="0"/>
                <a:ea typeface="Segoe UI Symbol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Segoe UI Symbol"/>
              </a:rPr>
              <a:t>середнього</a:t>
            </a:r>
            <a:r>
              <a:rPr lang="uk-UA" sz="7200" spc="15" dirty="0">
                <a:latin typeface="Arial Narrow" panose="020B0606020202030204" pitchFamily="34" charset="0"/>
                <a:ea typeface="Segoe UI Symbol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Segoe UI Symbol"/>
              </a:rPr>
              <a:t>дошкільного</a:t>
            </a:r>
            <a:r>
              <a:rPr lang="uk-UA" sz="7200" spc="15" dirty="0">
                <a:latin typeface="Arial Narrow" panose="020B0606020202030204" pitchFamily="34" charset="0"/>
                <a:ea typeface="Segoe UI Symbol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Segoe UI Symbol"/>
              </a:rPr>
              <a:t>віку</a:t>
            </a:r>
            <a:r>
              <a:rPr lang="uk-UA" sz="7200" spc="15" dirty="0">
                <a:latin typeface="Arial Narrow" panose="020B0606020202030204" pitchFamily="34" charset="0"/>
                <a:ea typeface="Segoe UI Symbol"/>
              </a:rPr>
              <a:t> </a:t>
            </a:r>
            <a:r>
              <a:rPr lang="uk-UA" sz="7200" dirty="0" smtClean="0">
                <a:latin typeface="Arial Narrow" panose="020B0606020202030204" pitchFamily="34" charset="0"/>
                <a:ea typeface="Segoe UI Symbol"/>
              </a:rPr>
              <a:t>проводьте</a:t>
            </a:r>
            <a:r>
              <a:rPr lang="uk-UA" sz="7200" spc="15" dirty="0" smtClean="0">
                <a:latin typeface="Arial Narrow" panose="020B0606020202030204" pitchFamily="34" charset="0"/>
                <a:ea typeface="Segoe UI Symbol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Segoe UI Symbol"/>
              </a:rPr>
              <a:t>не</a:t>
            </a:r>
            <a:r>
              <a:rPr lang="uk-UA" sz="7200" spc="15" dirty="0">
                <a:latin typeface="Arial Narrow" panose="020B0606020202030204" pitchFamily="34" charset="0"/>
                <a:ea typeface="Segoe UI Symbol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Segoe UI Symbol"/>
              </a:rPr>
              <a:t>більше</a:t>
            </a:r>
            <a:r>
              <a:rPr lang="uk-UA" sz="7200" spc="15" dirty="0">
                <a:latin typeface="Arial Narrow" panose="020B0606020202030204" pitchFamily="34" charset="0"/>
                <a:ea typeface="Segoe UI Symbol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Segoe UI Symbol"/>
              </a:rPr>
              <a:t>10</a:t>
            </a:r>
            <a:r>
              <a:rPr lang="uk-UA" sz="7200" spc="15" dirty="0">
                <a:latin typeface="Arial Narrow" panose="020B0606020202030204" pitchFamily="34" charset="0"/>
                <a:ea typeface="Segoe UI Symbol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Segoe UI Symbol"/>
              </a:rPr>
              <a:t>хвилин,</a:t>
            </a:r>
            <a:r>
              <a:rPr lang="uk-UA" sz="7200" spc="5" dirty="0">
                <a:latin typeface="Arial Narrow" panose="020B0606020202030204" pitchFamily="34" charset="0"/>
                <a:ea typeface="Segoe UI Symbol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Segoe UI Symbol"/>
              </a:rPr>
              <a:t>старшого</a:t>
            </a:r>
            <a:r>
              <a:rPr lang="uk-UA" sz="7200" spc="-20" dirty="0">
                <a:latin typeface="Arial Narrow" panose="020B0606020202030204" pitchFamily="34" charset="0"/>
                <a:ea typeface="Segoe UI Symbol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Segoe UI Symbol"/>
              </a:rPr>
              <a:t>дошкільного</a:t>
            </a:r>
            <a:r>
              <a:rPr lang="uk-UA" sz="7200" spc="-20" dirty="0">
                <a:latin typeface="Arial Narrow" panose="020B0606020202030204" pitchFamily="34" charset="0"/>
                <a:ea typeface="Segoe UI Symbol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Segoe UI Symbol"/>
              </a:rPr>
              <a:t>віку</a:t>
            </a:r>
            <a:r>
              <a:rPr lang="uk-UA" sz="7200" spc="-20" dirty="0">
                <a:latin typeface="Arial Narrow" panose="020B0606020202030204" pitchFamily="34" charset="0"/>
                <a:ea typeface="Segoe UI Symbol"/>
              </a:rPr>
              <a:t> </a:t>
            </a:r>
            <a:r>
              <a:rPr lang="uk-UA" sz="7200" dirty="0" smtClean="0">
                <a:latin typeface="Arial Narrow" panose="020B0606020202030204" pitchFamily="34" charset="0"/>
                <a:ea typeface="Segoe UI Symbol"/>
              </a:rPr>
              <a:t>-</a:t>
            </a:r>
            <a:r>
              <a:rPr lang="uk-UA" sz="7200" spc="-140" dirty="0" smtClean="0">
                <a:latin typeface="Arial Narrow" panose="020B0606020202030204" pitchFamily="34" charset="0"/>
                <a:ea typeface="Segoe UI Symbol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Segoe UI Symbol"/>
              </a:rPr>
              <a:t>15</a:t>
            </a:r>
            <a:r>
              <a:rPr lang="uk-UA" sz="7200" spc="-20" dirty="0">
                <a:latin typeface="Arial Narrow" panose="020B0606020202030204" pitchFamily="34" charset="0"/>
                <a:ea typeface="Segoe UI Symbol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Segoe UI Symbol"/>
              </a:rPr>
              <a:t>хвилин</a:t>
            </a:r>
            <a:r>
              <a:rPr lang="uk-UA" sz="7200" dirty="0" smtClean="0">
                <a:latin typeface="Arial Narrow" panose="020B0606020202030204" pitchFamily="34" charset="0"/>
                <a:ea typeface="Segoe UI Symbol"/>
              </a:rPr>
              <a:t>.</a:t>
            </a:r>
            <a:endParaRPr lang="uk-UA" sz="7200" dirty="0" smtClean="0"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7200" dirty="0" smtClean="0">
                <a:latin typeface="Arial Narrow" panose="020B0606020202030204" pitchFamily="34" charset="0"/>
              </a:rPr>
              <a:t>Використовуйте </a:t>
            </a:r>
            <a:r>
              <a:rPr lang="uk-UA" sz="7200" dirty="0" smtClean="0">
                <a:latin typeface="Arial Narrow" panose="020B0606020202030204" pitchFamily="34" charset="0"/>
              </a:rPr>
              <a:t>у роботі з батьками публікації на сайті МОН «Сучасне дошкілля під крилами захисту»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7200" dirty="0" smtClean="0">
                <a:latin typeface="Arial Narrow" panose="020B0606020202030204" pitchFamily="34" charset="0"/>
              </a:rPr>
              <a:t>Проводьте роботу з батьками щодо психологічного супроводу дитини у воєнний </a:t>
            </a:r>
            <a:r>
              <a:rPr lang="uk-UA" sz="7200" dirty="0" smtClean="0">
                <a:latin typeface="Arial Narrow" panose="020B0606020202030204" pitchFamily="34" charset="0"/>
              </a:rPr>
              <a:t>час</a:t>
            </a:r>
            <a:endParaRPr lang="uk-UA" sz="7200" dirty="0" smtClean="0"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7200" dirty="0" smtClean="0">
                <a:latin typeface="Arial Narrow" panose="020B0606020202030204" pitchFamily="34" charset="0"/>
              </a:rPr>
              <a:t>Залучайте дітей та батьків до самостійного виготовлення поробок, малюнків тощо.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7200" dirty="0" smtClean="0">
                <a:latin typeface="Arial Narrow" panose="020B0606020202030204" pitchFamily="34" charset="0"/>
              </a:rPr>
              <a:t>Організовуйте педагогічний супровід дітей з ООП та їхніх батьків у дистанційному та змішаному форматі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7200" dirty="0" smtClean="0">
                <a:latin typeface="Arial Narrow" panose="020B0606020202030204" pitchFamily="34" charset="0"/>
              </a:rPr>
              <a:t>Створюйте </a:t>
            </a:r>
            <a:r>
              <a:rPr lang="uk-UA" sz="7200" dirty="0" smtClean="0">
                <a:latin typeface="Arial Narrow" panose="020B0606020202030204" pitchFamily="34" charset="0"/>
              </a:rPr>
              <a:t>інформаційні матеріали для батьків щодо організації освітнього процесу в ЗДО, створення безпечних умов для учасників освітнього процесу, правил безпеки на випадок повітряної тривоги та евакуації, зміцнення здоров'я та оздоровлення дітей тощо.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7200" dirty="0" smtClean="0">
                <a:latin typeface="Arial Narrow" panose="020B0606020202030204" pitchFamily="34" charset="0"/>
                <a:ea typeface="Microsoft Sans Serif"/>
              </a:rPr>
              <a:t>Проводьте</a:t>
            </a:r>
            <a:r>
              <a:rPr lang="uk-UA" sz="7200" spc="10" dirty="0" smtClean="0">
                <a:latin typeface="Arial Narrow" panose="020B0606020202030204" pitchFamily="34" charset="0"/>
                <a:ea typeface="Microsoft Sans Serif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Microsoft Sans Serif"/>
              </a:rPr>
              <a:t>просвітницьку</a:t>
            </a:r>
            <a:r>
              <a:rPr lang="uk-UA" sz="7200" spc="15" dirty="0">
                <a:latin typeface="Arial Narrow" panose="020B0606020202030204" pitchFamily="34" charset="0"/>
                <a:ea typeface="Microsoft Sans Serif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Microsoft Sans Serif"/>
              </a:rPr>
              <a:t>та</a:t>
            </a:r>
            <a:r>
              <a:rPr lang="uk-UA" sz="7200" spc="15" dirty="0">
                <a:latin typeface="Arial Narrow" panose="020B0606020202030204" pitchFamily="34" charset="0"/>
                <a:ea typeface="Microsoft Sans Serif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Microsoft Sans Serif"/>
              </a:rPr>
              <a:t>профілактичну</a:t>
            </a:r>
            <a:r>
              <a:rPr lang="uk-UA" sz="7200" spc="10" dirty="0">
                <a:latin typeface="Arial Narrow" panose="020B0606020202030204" pitchFamily="34" charset="0"/>
                <a:ea typeface="Microsoft Sans Serif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Microsoft Sans Serif"/>
              </a:rPr>
              <a:t>роботу</a:t>
            </a:r>
            <a:r>
              <a:rPr lang="uk-UA" sz="7200" spc="15" dirty="0">
                <a:latin typeface="Arial Narrow" panose="020B0606020202030204" pitchFamily="34" charset="0"/>
                <a:ea typeface="Microsoft Sans Serif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Microsoft Sans Serif"/>
              </a:rPr>
              <a:t>з</a:t>
            </a:r>
            <a:r>
              <a:rPr lang="uk-UA" sz="7200" spc="15" dirty="0">
                <a:latin typeface="Arial Narrow" panose="020B0606020202030204" pitchFamily="34" charset="0"/>
                <a:ea typeface="Microsoft Sans Serif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Microsoft Sans Serif"/>
              </a:rPr>
              <a:t>питань</a:t>
            </a:r>
            <a:r>
              <a:rPr lang="uk-UA" sz="7200" spc="15" dirty="0">
                <a:latin typeface="Arial Narrow" panose="020B0606020202030204" pitchFamily="34" charset="0"/>
                <a:ea typeface="Microsoft Sans Serif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Microsoft Sans Serif"/>
              </a:rPr>
              <a:t>мінної</a:t>
            </a:r>
            <a:r>
              <a:rPr lang="uk-UA" sz="7200" spc="10" dirty="0">
                <a:latin typeface="Arial Narrow" panose="020B0606020202030204" pitchFamily="34" charset="0"/>
                <a:ea typeface="Microsoft Sans Serif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Microsoft Sans Serif"/>
              </a:rPr>
              <a:t>безпеки</a:t>
            </a:r>
            <a:r>
              <a:rPr lang="uk-UA" sz="7200" spc="-345" dirty="0">
                <a:latin typeface="Arial Narrow" panose="020B0606020202030204" pitchFamily="34" charset="0"/>
                <a:ea typeface="Microsoft Sans Serif"/>
              </a:rPr>
              <a:t> </a:t>
            </a:r>
            <a:endParaRPr lang="uk-UA" sz="7200" dirty="0" smtClean="0">
              <a:latin typeface="Arial Narrow" panose="020B0606020202030204" pitchFamily="34" charset="0"/>
            </a:endParaRPr>
          </a:p>
          <a:p>
            <a:pPr algn="ctr"/>
            <a:r>
              <a:rPr lang="uk-UA" sz="12800" dirty="0" smtClean="0">
                <a:latin typeface="Times New Roman" pitchFamily="18" charset="0"/>
                <a:cs typeface="Times New Roman" pitchFamily="18" charset="0"/>
              </a:rPr>
              <a:t>Безпека і комфорт дитини – загальна турбота педагогів і батьків.</a:t>
            </a:r>
            <a:endParaRPr lang="uk-UA" sz="1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725296" y="656633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 smtClean="0">
                <a:solidFill>
                  <a:prstClr val="black"/>
                </a:solidFill>
              </a:rPr>
              <a:t>15</a:t>
            </a:r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009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99" y="5803652"/>
            <a:ext cx="8856984" cy="864096"/>
          </a:xfrm>
        </p:spPr>
        <p:txBody>
          <a:bodyPr>
            <a:normAutofit/>
          </a:bodyPr>
          <a:lstStyle/>
          <a:p>
            <a:r>
              <a:rPr lang="uk-UA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листа МОН «Про окремі питання діяльності закладів дошкільної освіти у 2023/2024 навчальному році»</a:t>
            </a:r>
            <a:br>
              <a:rPr lang="uk-UA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1/12490-23 від 21.08.2023</a:t>
            </a:r>
            <a:endParaRPr 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1700808"/>
            <a:ext cx="8344656" cy="424847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just"/>
            <a:r>
              <a:rPr lang="uk-UA" sz="3000" b="1" dirty="0" smtClean="0">
                <a:latin typeface="Arial Narrow" panose="020B0606020202030204" pitchFamily="34" charset="0"/>
              </a:rPr>
              <a:t>Тримаємо свій освітянський стрій</a:t>
            </a:r>
          </a:p>
          <a:p>
            <a:pPr algn="just"/>
            <a:r>
              <a:rPr lang="uk-UA" sz="3000" b="1" dirty="0" smtClean="0">
                <a:latin typeface="Arial Narrow" panose="020B0606020202030204" pitchFamily="34" charset="0"/>
              </a:rPr>
              <a:t>Сприяємо безпеці</a:t>
            </a:r>
          </a:p>
          <a:p>
            <a:pPr algn="just"/>
            <a:r>
              <a:rPr lang="uk-UA" sz="3000" b="1" dirty="0" smtClean="0">
                <a:latin typeface="Arial Narrow" panose="020B0606020202030204" pitchFamily="34" charset="0"/>
              </a:rPr>
              <a:t>Надаємо якісні освітні послуги</a:t>
            </a:r>
          </a:p>
          <a:p>
            <a:pPr algn="just"/>
            <a:r>
              <a:rPr lang="uk-UA" sz="3000" b="1" dirty="0" smtClean="0">
                <a:latin typeface="Arial Narrow" panose="020B0606020202030204" pitchFamily="34" charset="0"/>
              </a:rPr>
              <a:t>Запобігаємо проникненню ворожого контенту </a:t>
            </a:r>
            <a:r>
              <a:rPr lang="uk-UA" sz="3000" b="1" dirty="0">
                <a:latin typeface="Arial Narrow" panose="020B0606020202030204" pitchFamily="34" charset="0"/>
              </a:rPr>
              <a:t> </a:t>
            </a:r>
            <a:r>
              <a:rPr lang="uk-UA" sz="3000" b="1" dirty="0" smtClean="0">
                <a:latin typeface="Arial Narrow" panose="020B0606020202030204" pitchFamily="34" charset="0"/>
              </a:rPr>
              <a:t>            у дошкільну освіту</a:t>
            </a:r>
          </a:p>
          <a:p>
            <a:pPr algn="just"/>
            <a:r>
              <a:rPr lang="uk-UA" sz="3000" b="1" dirty="0" smtClean="0">
                <a:latin typeface="Arial Narrow" panose="020B0606020202030204" pitchFamily="34" charset="0"/>
              </a:rPr>
              <a:t>Долаємо освітні втрати</a:t>
            </a:r>
          </a:p>
          <a:p>
            <a:pPr algn="just"/>
            <a:r>
              <a:rPr lang="uk-UA" sz="3000" b="1" dirty="0" smtClean="0">
                <a:latin typeface="Arial Narrow" panose="020B0606020202030204" pitchFamily="34" charset="0"/>
              </a:rPr>
              <a:t>Зберігаємо, розвиваємо та плекаємо українське </a:t>
            </a:r>
            <a:r>
              <a:rPr lang="uk-UA" sz="3000" b="1" dirty="0" err="1" smtClean="0">
                <a:latin typeface="Arial Narrow" panose="020B0606020202030204" pitchFamily="34" charset="0"/>
              </a:rPr>
              <a:t>дошкілля</a:t>
            </a:r>
            <a:endParaRPr lang="uk-UA" sz="3000" b="1" dirty="0">
              <a:latin typeface="Arial Narrow" panose="020B060602020203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725296" y="648866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mtClean="0">
                <a:solidFill>
                  <a:prstClr val="black"/>
                </a:solidFill>
              </a:rPr>
              <a:t>33</a:t>
            </a:r>
            <a:endParaRPr lang="uk-UA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1129732">
            <a:off x="426302" y="527028"/>
            <a:ext cx="6779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2023/2024 навчальний рік:</a:t>
            </a:r>
            <a:endParaRPr lang="uk-UA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739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772400" cy="1470025"/>
          </a:xfrm>
        </p:spPr>
        <p:txBody>
          <a:bodyPr>
            <a:normAutofit/>
          </a:bodyPr>
          <a:lstStyle/>
          <a:p>
            <a:r>
              <a:rPr lang="uk-UA" sz="8000" b="1" dirty="0" smtClean="0">
                <a:solidFill>
                  <a:srgbClr val="F010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</a:t>
            </a:r>
            <a:r>
              <a:rPr lang="uk-UA" sz="8000" b="1" dirty="0">
                <a:solidFill>
                  <a:srgbClr val="F010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8000" b="1" dirty="0" smtClean="0">
                <a:solidFill>
                  <a:srgbClr val="F010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увагу!</a:t>
            </a:r>
            <a:endParaRPr lang="uk-UA" sz="8000" b="1" dirty="0">
              <a:solidFill>
                <a:srgbClr val="F010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899592" y="3501008"/>
            <a:ext cx="7344816" cy="1752600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Успішного старту </a:t>
            </a:r>
          </a:p>
          <a:p>
            <a:r>
              <a:rPr lang="uk-UA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 освітянському фронті, </a:t>
            </a:r>
            <a:r>
              <a:rPr lang="uk-UA" b="1" smtClean="0">
                <a:solidFill>
                  <a:srgbClr val="002060"/>
                </a:solidFill>
                <a:latin typeface="Arial Narrow" panose="020B0606020202030204" pitchFamily="34" charset="0"/>
              </a:rPr>
              <a:t>мирного                                 і  </a:t>
            </a:r>
            <a:r>
              <a:rPr lang="uk-UA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безпечного навчального року</a:t>
            </a:r>
          </a:p>
          <a:p>
            <a:r>
              <a:rPr lang="uk-UA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та переможного завершення війни! </a:t>
            </a:r>
            <a:endParaRPr lang="uk-UA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300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764704"/>
          </a:xfrm>
        </p:spPr>
        <p:txBody>
          <a:bodyPr>
            <a:noAutofit/>
          </a:bodyPr>
          <a:lstStyle/>
          <a:p>
            <a:r>
              <a:rPr lang="uk-UA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МОН з підготовки закладів дошкільної освіти </a:t>
            </a:r>
            <a:br>
              <a:rPr lang="uk-UA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нового 2023/2024 н. р.</a:t>
            </a:r>
            <a:endParaRPr lang="uk-UA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6093296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uk-UA" sz="1600" b="1" dirty="0" smtClean="0">
                <a:latin typeface="Arial Narrow" panose="020B0606020202030204" pitchFamily="34" charset="0"/>
              </a:rPr>
              <a:t>Всеукраїнська науково-практична онлайн-конференція «Готовність дитини старшого дошкільного віку до систематичного навчання у школі»:</a:t>
            </a:r>
          </a:p>
          <a:p>
            <a:pPr marL="0" indent="0">
              <a:buNone/>
            </a:pPr>
            <a:r>
              <a:rPr lang="uk-UA" sz="1300" dirty="0" smtClean="0">
                <a:latin typeface="Arial Narrow" panose="020B0606020202030204" pitchFamily="34" charset="0"/>
              </a:rPr>
              <a:t>-  Перший семінар  06.04.2023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https://uied.org.ua/vseukrayinska-naukovo-praktychna-onlajn-konferencziya-gotovnist-dytyny-starshogo-doshkilnogo-viku-do-systematychnogo-navchannya-v-shkoli-2/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-  </a:t>
            </a:r>
            <a:r>
              <a:rPr lang="uk-UA" sz="1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Другий семінар13.04.2023 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https://www.youtube.com/watch?v=3O1Y_Gs8TVI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uk-UA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-  </a:t>
            </a:r>
            <a:r>
              <a:rPr lang="uk-UA" sz="1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Третій семінар 20.04.2023 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https://www.youtube.com/watch?v=oqWyc5PokK4&amp;feature=youtu.be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uk-UA" sz="1600" b="1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Всеукраїнський Тиждень безпеки (03-10 липня 2023 </a:t>
            </a:r>
            <a:r>
              <a:rPr lang="uk-UA" sz="16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року</a:t>
            </a:r>
            <a:r>
              <a:rPr lang="uk-UA" sz="17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) </a:t>
            </a:r>
            <a:r>
              <a:rPr lang="uk-UA" sz="1200" u="sng" dirty="0" smtClean="0">
                <a:solidFill>
                  <a:srgbClr val="0000FF"/>
                </a:solidFill>
                <a:latin typeface="Times New Roman"/>
                <a:ea typeface="Times New Roman"/>
                <a:hlinkClick r:id="rId5"/>
              </a:rPr>
              <a:t>https</a:t>
            </a:r>
            <a:r>
              <a:rPr lang="uk-UA" sz="1200" u="sng" dirty="0">
                <a:solidFill>
                  <a:srgbClr val="0000FF"/>
                </a:solidFill>
                <a:latin typeface="Times New Roman"/>
                <a:ea typeface="Times New Roman"/>
                <a:hlinkClick r:id="rId5"/>
              </a:rPr>
              <a:t>://</a:t>
            </a:r>
            <a:r>
              <a:rPr lang="uk-UA" sz="1200" u="sng" dirty="0" smtClean="0">
                <a:solidFill>
                  <a:srgbClr val="0000FF"/>
                </a:solidFill>
                <a:latin typeface="Times New Roman"/>
                <a:ea typeface="Times New Roman"/>
                <a:hlinkClick r:id="rId5"/>
              </a:rPr>
              <a:t>www.youtube.com/watch?v=Ea35KmypTiQ</a:t>
            </a:r>
            <a:endParaRPr lang="uk-UA" sz="1200" u="sng" dirty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uk-UA" sz="1600" b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Вебінар</a:t>
            </a:r>
            <a:r>
              <a:rPr lang="uk-UA" sz="16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 «Як успішно розпочати новий навчальний рік» (27 липня 2023 року):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seminar.expertus.com.ua/client/356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buNone/>
            </a:pPr>
            <a:r>
              <a:rPr lang="uk-UA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-  </a:t>
            </a:r>
            <a:r>
              <a:rPr lang="uk-UA" sz="1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Особливості дистанційної і змішаної форми роботи ЗДО</a:t>
            </a:r>
          </a:p>
          <a:p>
            <a:pPr marL="0" lvl="0" indent="0">
              <a:buNone/>
            </a:pPr>
            <a:r>
              <a:rPr lang="uk-UA" sz="1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-  Особливості атестації педагогів за новим Положенням про атестацію педагогічних працівників</a:t>
            </a:r>
          </a:p>
          <a:p>
            <a:pPr marL="0" lvl="0" indent="0">
              <a:buNone/>
            </a:pPr>
            <a:r>
              <a:rPr lang="uk-UA" sz="1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-  Особливості створення безпечного середовища у ЗДО</a:t>
            </a:r>
          </a:p>
          <a:p>
            <a:pPr marL="0" lvl="0" indent="0">
              <a:buNone/>
            </a:pPr>
            <a:r>
              <a:rPr lang="uk-UA" sz="1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-  Особливості організації харчування в ЗДО</a:t>
            </a:r>
          </a:p>
          <a:p>
            <a:pPr marL="0" lvl="0" indent="0">
              <a:buNone/>
            </a:pPr>
            <a:r>
              <a:rPr lang="uk-UA" sz="1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-  Особливості впровадження інклюзивного навчання в ЗДО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600" b="1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Вебінар</a:t>
            </a:r>
            <a:r>
              <a:rPr lang="ru-RU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«</a:t>
            </a:r>
            <a:r>
              <a:rPr lang="ru-RU" sz="1600" b="1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Освітній</a:t>
            </a:r>
            <a:r>
              <a:rPr lang="ru-RU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процес</a:t>
            </a:r>
            <a:r>
              <a:rPr 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і </a:t>
            </a:r>
            <a:r>
              <a:rPr 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методична </a:t>
            </a:r>
            <a:r>
              <a:rPr lang="ru-RU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робота в </a:t>
            </a:r>
            <a:r>
              <a:rPr lang="ru-RU" sz="1600" b="1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умовах</a:t>
            </a:r>
            <a:r>
              <a:rPr 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воєнного</a:t>
            </a:r>
            <a:r>
              <a:rPr 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стану»</a:t>
            </a:r>
            <a:r>
              <a:rPr lang="uk-UA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www.youtube.com/watch?v=RrwqHf3YXNw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-  </a:t>
            </a:r>
            <a:r>
              <a:rPr lang="ru-RU" sz="13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Організація</a:t>
            </a:r>
            <a:r>
              <a:rPr lang="ru-RU" sz="1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методичної</a:t>
            </a:r>
            <a:r>
              <a:rPr lang="ru-RU" sz="13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роботи</a:t>
            </a:r>
            <a:r>
              <a:rPr lang="ru-RU" sz="13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під</a:t>
            </a:r>
            <a:r>
              <a:rPr lang="ru-RU" sz="1300" dirty="0">
                <a:latin typeface="Arial Narrow" panose="020B0606020202030204" pitchFamily="34" charset="0"/>
                <a:cs typeface="Times New Roman" panose="02020603050405020304" pitchFamily="18" charset="0"/>
              </a:rPr>
              <a:t> час </a:t>
            </a:r>
            <a:r>
              <a:rPr lang="ru-RU" sz="13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воєнного</a:t>
            </a:r>
            <a:r>
              <a:rPr lang="ru-RU" sz="13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стану</a:t>
            </a:r>
          </a:p>
          <a:p>
            <a:pPr marL="0" lvl="0" indent="0">
              <a:buNone/>
            </a:pPr>
            <a:r>
              <a:rPr lang="ru-RU" sz="1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-  </a:t>
            </a:r>
            <a:r>
              <a:rPr lang="ru-RU" sz="13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Рекомендації</a:t>
            </a:r>
            <a:r>
              <a:rPr lang="ru-RU" sz="1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педагогам </a:t>
            </a:r>
            <a:r>
              <a:rPr lang="ru-RU" sz="13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щодо</a:t>
            </a:r>
            <a:r>
              <a:rPr lang="ru-RU" sz="13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освітнього</a:t>
            </a:r>
            <a:r>
              <a:rPr lang="ru-RU" sz="13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процесу</a:t>
            </a:r>
            <a:r>
              <a:rPr lang="ru-RU" sz="1300" dirty="0">
                <a:latin typeface="Arial Narrow" panose="020B0606020202030204" pitchFamily="34" charset="0"/>
                <a:cs typeface="Times New Roman" panose="02020603050405020304" pitchFamily="18" charset="0"/>
              </a:rPr>
              <a:t> в </a:t>
            </a:r>
            <a:r>
              <a:rPr lang="ru-RU" sz="13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умовах</a:t>
            </a:r>
            <a:r>
              <a:rPr lang="ru-RU" sz="13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воєнного</a:t>
            </a:r>
            <a:r>
              <a:rPr lang="ru-RU" sz="13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стану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uk-UA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Освітній марафон «</a:t>
            </a:r>
            <a:r>
              <a:rPr lang="uk-UA" sz="1600" b="1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ВзвємоДія</a:t>
            </a:r>
            <a:r>
              <a:rPr lang="uk-UA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: управлінські та методичні </a:t>
            </a:r>
          </a:p>
          <a:p>
            <a:pPr marL="0" lvl="0" indent="0">
              <a:buNone/>
            </a:pPr>
            <a:r>
              <a:rPr lang="uk-UA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вектори нового навчального року» </a:t>
            </a:r>
            <a:r>
              <a:rPr lang="uk-UA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(28 серпня-31 серпня 2023 року)</a:t>
            </a:r>
          </a:p>
          <a:p>
            <a:pPr marL="0" lvl="0" indent="0">
              <a:buNone/>
            </a:pPr>
            <a:r>
              <a:rPr lang="uk-UA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-  </a:t>
            </a:r>
            <a:r>
              <a:rPr lang="uk-UA" sz="1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Сучасні орієнтири в організації освітнього процесу в ЗДО</a:t>
            </a:r>
          </a:p>
          <a:p>
            <a:pPr marL="0" lvl="0" indent="0">
              <a:buNone/>
            </a:pPr>
            <a:r>
              <a:rPr lang="uk-UA" sz="1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-  Внутрішня система забезпечення якості освіти в ЗДО</a:t>
            </a:r>
          </a:p>
          <a:p>
            <a:pPr marL="0" lvl="0" indent="0">
              <a:buNone/>
            </a:pPr>
            <a:r>
              <a:rPr lang="uk-UA" sz="1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-  Нормативно-правове забезпечення діяльності ЗДО</a:t>
            </a:r>
          </a:p>
          <a:p>
            <a:pPr marL="0" lvl="0" indent="0">
              <a:buNone/>
            </a:pPr>
            <a:r>
              <a:rPr lang="uk-UA" sz="1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-  Організація освітнього процесу для дітей дошкільного віку</a:t>
            </a:r>
            <a:endParaRPr lang="uk-UA" sz="13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04448" y="6340678"/>
            <a:ext cx="22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380" y="4983529"/>
            <a:ext cx="3069299" cy="172648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5027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124744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Головне завдання ЗДО у 2023/2024 </a:t>
            </a:r>
            <a:r>
              <a:rPr lang="uk-UA" sz="40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н.р</a:t>
            </a:r>
            <a:r>
              <a:rPr lang="uk-UA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. - </a:t>
            </a:r>
            <a:endParaRPr lang="uk-UA" dirty="0">
              <a:solidFill>
                <a:srgbClr val="C00000"/>
              </a:solidFill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05572853"/>
              </p:ext>
            </p:extLst>
          </p:nvPr>
        </p:nvGraphicFramePr>
        <p:xfrm>
          <a:off x="611560" y="2276872"/>
          <a:ext cx="807524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3" y="972194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>
                <a:latin typeface="Arial Narrow" panose="020B0606020202030204" pitchFamily="34" charset="0"/>
              </a:rPr>
              <a:t>з</a:t>
            </a:r>
            <a:r>
              <a:rPr lang="uk-UA" sz="2800" b="1" dirty="0" smtClean="0">
                <a:latin typeface="Arial Narrow" panose="020B0606020202030204" pitchFamily="34" charset="0"/>
              </a:rPr>
              <a:t>осередитися на збереженні, зміцненні</a:t>
            </a:r>
            <a:r>
              <a:rPr lang="uk-UA" sz="2800" b="1" dirty="0">
                <a:latin typeface="Arial Narrow" panose="020B0606020202030204" pitchFamily="34" charset="0"/>
              </a:rPr>
              <a:t> </a:t>
            </a:r>
            <a:r>
              <a:rPr lang="uk-UA" sz="2800" b="1" dirty="0" smtClean="0">
                <a:latin typeface="Arial Narrow" panose="020B0606020202030204" pitchFamily="34" charset="0"/>
              </a:rPr>
              <a:t>та відновленні здоров'я дітей в умовах воєнного стану: </a:t>
            </a:r>
            <a:endParaRPr lang="uk-UA" sz="2800" b="1" dirty="0">
              <a:latin typeface="Arial Narrow" panose="020B0606020202030204" pitchFamily="34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8725296" y="64886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 smtClean="0">
                <a:solidFill>
                  <a:prstClr val="black"/>
                </a:solidFill>
              </a:rPr>
              <a:t>3</a:t>
            </a:r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775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768752" cy="980728"/>
          </a:xfrm>
        </p:spPr>
        <p:txBody>
          <a:bodyPr>
            <a:noAutofit/>
          </a:bodyPr>
          <a:lstStyle/>
          <a:p>
            <a:r>
              <a:rPr lang="uk-UA" sz="3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безпеки – найбільш актуальне в період воєнного стану</a:t>
            </a:r>
            <a:endParaRPr lang="uk-UA" sz="33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4752528" cy="547260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uk-UA" sz="2000" dirty="0" smtClean="0">
                <a:latin typeface="Arial Narrow" panose="020B0606020202030204" pitchFamily="34" charset="0"/>
              </a:rPr>
              <a:t>Максимальна безпека усіх учасників освітнього процесу</a:t>
            </a:r>
          </a:p>
          <a:p>
            <a:pPr algn="just"/>
            <a:r>
              <a:rPr lang="uk-UA" sz="2000" dirty="0" smtClean="0">
                <a:latin typeface="Arial Narrow" panose="020B0606020202030204" pitchFamily="34" charset="0"/>
              </a:rPr>
              <a:t>Створення безпечного освітнього простору у ЗДО, обладнання укриттів</a:t>
            </a:r>
          </a:p>
          <a:p>
            <a:pPr algn="just"/>
            <a:r>
              <a:rPr lang="uk-UA" sz="2000" dirty="0" smtClean="0">
                <a:latin typeface="Arial Narrow" panose="020B0606020202030204" pitchFamily="34" charset="0"/>
              </a:rPr>
              <a:t>Формування достатнього і необхідного рівня знань і умінь дитини з БЖД та елементарних норм поведінки у НС</a:t>
            </a:r>
          </a:p>
          <a:p>
            <a:pPr algn="just"/>
            <a:r>
              <a:rPr lang="uk-UA" sz="2000" dirty="0" smtClean="0">
                <a:latin typeface="Arial Narrow" panose="020B0606020202030204" pitchFamily="34" charset="0"/>
              </a:rPr>
              <a:t>Проведення Тижнів безпеки дитини, Днів цивільного захисту</a:t>
            </a:r>
          </a:p>
          <a:p>
            <a:pPr algn="just"/>
            <a:r>
              <a:rPr lang="uk-UA" sz="2000" dirty="0" smtClean="0">
                <a:latin typeface="Arial Narrow" panose="020B0606020202030204" pitchFamily="34" charset="0"/>
              </a:rPr>
              <a:t>Дотримання алгоритму дій у разі повітряної тривоги, виникнення пожеж та інших НС</a:t>
            </a:r>
          </a:p>
          <a:p>
            <a:pPr algn="just"/>
            <a:r>
              <a:rPr lang="uk-UA" sz="2000" dirty="0" smtClean="0">
                <a:latin typeface="Arial Narrow" panose="020B0606020202030204" pitchFamily="34" charset="0"/>
              </a:rPr>
              <a:t>Проведення з учасниками освітнього процесу інструктажів з ОП та БЖД, ЦЗ, радіаційної безпеки, безпеки дорожнього руху, безпеки у побуті тощо</a:t>
            </a:r>
          </a:p>
          <a:p>
            <a:pPr algn="just"/>
            <a:r>
              <a:rPr lang="uk-UA" sz="2000" dirty="0" smtClean="0">
                <a:latin typeface="Arial Narrow" panose="020B0606020202030204" pitchFamily="34" charset="0"/>
              </a:rPr>
              <a:t>Формування необхідного рівня знань та умінь щодо мінної безпеки</a:t>
            </a:r>
          </a:p>
          <a:p>
            <a:pPr algn="just"/>
            <a:r>
              <a:rPr lang="uk-UA" sz="2000" dirty="0" smtClean="0">
                <a:latin typeface="Arial Narrow" panose="020B0606020202030204" pitchFamily="34" charset="0"/>
              </a:rPr>
              <a:t>Психологічна підтримка учасників освітнього процесу</a:t>
            </a:r>
          </a:p>
          <a:p>
            <a:endParaRPr lang="uk-UA" sz="2000" dirty="0" smtClean="0">
              <a:latin typeface="Arial Narrow" panose="020B0606020202030204" pitchFamily="34" charset="0"/>
            </a:endParaRPr>
          </a:p>
          <a:p>
            <a:endParaRPr lang="uk-UA" sz="20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1906">
            <a:off x="5004023" y="2174601"/>
            <a:ext cx="3008269" cy="225620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748" y="37474"/>
            <a:ext cx="2035719" cy="24270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885" t="8815" b="7606"/>
          <a:stretch/>
        </p:blipFill>
        <p:spPr bwMode="auto">
          <a:xfrm rot="221265">
            <a:off x="5769335" y="4249329"/>
            <a:ext cx="3189216" cy="22362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97489" y="6488668"/>
            <a:ext cx="22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4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409526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C00000"/>
                </a:solidFill>
                <a:latin typeface="Arial Narrow" panose="020B0606020202030204" pitchFamily="34" charset="0"/>
              </a:rPr>
              <a:t>Рекомендовано </a:t>
            </a:r>
            <a:r>
              <a:rPr lang="uk-UA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для дошкільників</a:t>
            </a:r>
            <a:endParaRPr lang="uk-UA" sz="4800" dirty="0">
              <a:solidFill>
                <a:srgbClr val="C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Вебсайт «Все про </a:t>
            </a:r>
            <a:r>
              <a:rPr lang="ru-RU" sz="2400" b="1" dirty="0" err="1" smtClean="0">
                <a:latin typeface="Arial Narrow" panose="020B0606020202030204" pitchFamily="34" charset="0"/>
              </a:rPr>
              <a:t>мінну</a:t>
            </a:r>
            <a:r>
              <a:rPr lang="ru-RU" sz="2400" b="1" dirty="0" smtClean="0">
                <a:latin typeface="Arial Narrow" panose="020B0606020202030204" pitchFamily="34" charset="0"/>
              </a:rPr>
              <a:t> </a:t>
            </a:r>
            <a:r>
              <a:rPr lang="ru-RU" sz="2400" b="1" dirty="0" err="1" smtClean="0">
                <a:latin typeface="Arial Narrow" panose="020B0606020202030204" pitchFamily="34" charset="0"/>
              </a:rPr>
              <a:t>безпеку</a:t>
            </a:r>
            <a:r>
              <a:rPr lang="ru-RU" sz="2400" b="1" dirty="0" smtClean="0">
                <a:latin typeface="Arial Narrow" panose="020B0606020202030204" pitchFamily="34" charset="0"/>
              </a:rPr>
              <a:t>» </a:t>
            </a:r>
            <a:r>
              <a:rPr lang="en-US" sz="2400" dirty="0">
                <a:latin typeface="Arial Narrow" panose="020B0606020202030204" pitchFamily="34" charset="0"/>
                <a:hlinkClick r:id="rId2"/>
              </a:rPr>
              <a:t>https://bezpeka.info</a:t>
            </a:r>
            <a:r>
              <a:rPr lang="en-US" sz="2400" dirty="0" smtClean="0">
                <a:latin typeface="Arial Narrow" panose="020B0606020202030204" pitchFamily="34" charset="0"/>
                <a:hlinkClick r:id="rId2"/>
              </a:rPr>
              <a:t>/</a:t>
            </a:r>
            <a:r>
              <a:rPr lang="uk-UA" sz="2400" dirty="0" smtClean="0">
                <a:latin typeface="Arial Narrow" panose="020B0606020202030204" pitchFamily="34" charset="0"/>
              </a:rPr>
              <a:t> 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r>
              <a:rPr lang="ru-RU" sz="2400" b="1" dirty="0" err="1" smtClean="0">
                <a:latin typeface="Arial Narrow" panose="020B0606020202030204" pitchFamily="34" charset="0"/>
              </a:rPr>
              <a:t>Навчаємося</a:t>
            </a:r>
            <a:r>
              <a:rPr lang="ru-RU" sz="2400" b="1" dirty="0" smtClean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мінної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безпеки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всією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smtClean="0">
                <a:latin typeface="Arial Narrow" panose="020B0606020202030204" pitchFamily="34" charset="0"/>
              </a:rPr>
              <a:t>родиною </a:t>
            </a:r>
            <a:r>
              <a:rPr lang="en-US" sz="2400" dirty="0" smtClean="0">
                <a:latin typeface="Arial Narrow" panose="020B0606020202030204" pitchFamily="34" charset="0"/>
                <a:hlinkClick r:id="rId3"/>
              </a:rPr>
              <a:t>https</a:t>
            </a:r>
            <a:r>
              <a:rPr lang="en-US" sz="2400" dirty="0">
                <a:latin typeface="Arial Narrow" panose="020B0606020202030204" pitchFamily="34" charset="0"/>
                <a:hlinkClick r:id="rId3"/>
              </a:rPr>
              <a:t>://</a:t>
            </a:r>
            <a:r>
              <a:rPr lang="en-US" sz="2400" dirty="0" smtClean="0">
                <a:latin typeface="Arial Narrow" panose="020B0606020202030204" pitchFamily="34" charset="0"/>
                <a:hlinkClick r:id="rId3"/>
              </a:rPr>
              <a:t>www.unicef.org/ukraine/mine-safety-for-the-family</a:t>
            </a:r>
            <a:r>
              <a:rPr lang="uk-UA" sz="2400" dirty="0" smtClean="0">
                <a:latin typeface="Arial Narrow" panose="020B0606020202030204" pitchFamily="34" charset="0"/>
              </a:rPr>
              <a:t>  </a:t>
            </a:r>
          </a:p>
          <a:p>
            <a:pPr algn="just"/>
            <a:r>
              <a:rPr lang="ru-RU" sz="2400" b="1" dirty="0">
                <a:latin typeface="Arial Narrow" panose="020B0606020202030204" pitchFamily="34" charset="0"/>
              </a:rPr>
              <a:t>«МІННА БЕЗПЕКА НЕ </a:t>
            </a:r>
            <a:r>
              <a:rPr lang="ru-RU" sz="2400" b="1" dirty="0" smtClean="0">
                <a:latin typeface="Arial Narrow" panose="020B0606020202030204" pitchFamily="34" charset="0"/>
              </a:rPr>
              <a:t>БЕЗПЕКА</a:t>
            </a:r>
            <a:r>
              <a:rPr lang="ru-RU" sz="2400" b="1" dirty="0">
                <a:latin typeface="Arial Narrow" panose="020B0606020202030204" pitchFamily="34" charset="0"/>
              </a:rPr>
              <a:t>»: </a:t>
            </a:r>
            <a:r>
              <a:rPr lang="ru-RU" sz="2400" b="1" dirty="0" err="1" smtClean="0">
                <a:latin typeface="Arial Narrow" panose="020B0606020202030204" pitchFamily="34" charset="0"/>
              </a:rPr>
              <a:t>Посібник</a:t>
            </a:r>
            <a:r>
              <a:rPr lang="ru-RU" sz="2400" b="1" dirty="0" smtClean="0">
                <a:latin typeface="Arial Narrow" panose="020B0606020202030204" pitchFamily="34" charset="0"/>
              </a:rPr>
              <a:t> для </a:t>
            </a:r>
            <a:r>
              <a:rPr lang="ru-RU" sz="2400" b="1" dirty="0" err="1" smtClean="0">
                <a:latin typeface="Arial Narrow" panose="020B0606020202030204" pitchFamily="34" charset="0"/>
              </a:rPr>
              <a:t>дітей</a:t>
            </a:r>
            <a:r>
              <a:rPr lang="ru-RU" sz="2400" b="1" dirty="0" smtClean="0">
                <a:latin typeface="Arial Narrow" panose="020B0606020202030204" pitchFamily="34" charset="0"/>
              </a:rPr>
              <a:t> про правила </a:t>
            </a:r>
            <a:r>
              <a:rPr lang="ru-RU" sz="2400" b="1" dirty="0" err="1" smtClean="0">
                <a:latin typeface="Arial Narrow" panose="020B0606020202030204" pitchFamily="34" charset="0"/>
              </a:rPr>
              <a:t>поведінки</a:t>
            </a:r>
            <a:r>
              <a:rPr lang="ru-RU" sz="2400" b="1" dirty="0" smtClean="0">
                <a:latin typeface="Arial Narrow" panose="020B0606020202030204" pitchFamily="34" charset="0"/>
              </a:rPr>
              <a:t> з </a:t>
            </a:r>
            <a:r>
              <a:rPr lang="ru-RU" sz="2400" b="1" dirty="0" err="1" smtClean="0">
                <a:latin typeface="Arial Narrow" panose="020B0606020202030204" pitchFamily="34" charset="0"/>
              </a:rPr>
              <a:t>вибухонебезпечними</a:t>
            </a:r>
            <a:r>
              <a:rPr lang="ru-RU" sz="2400" b="1" dirty="0" smtClean="0">
                <a:latin typeface="Arial Narrow" panose="020B0606020202030204" pitchFamily="34" charset="0"/>
              </a:rPr>
              <a:t> предметами</a:t>
            </a:r>
            <a:r>
              <a:rPr lang="uk-UA" sz="2400" b="1" dirty="0" smtClean="0">
                <a:latin typeface="Arial Narrow" panose="020B0606020202030204" pitchFamily="34" charset="0"/>
              </a:rPr>
              <a:t>  </a:t>
            </a:r>
            <a:r>
              <a:rPr lang="ru-RU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  <a:hlinkClick r:id="rId4"/>
              </a:rPr>
              <a:t>https://</a:t>
            </a:r>
            <a:r>
              <a:rPr lang="en-US" sz="2400" dirty="0" smtClean="0">
                <a:latin typeface="Arial Narrow" panose="020B0606020202030204" pitchFamily="34" charset="0"/>
                <a:hlinkClick r:id="rId4"/>
              </a:rPr>
              <a:t>mon.gov.ua/ua/news/minna-bezpeka-ne-bez-peka-posibnik-dlya-ditej-pro-pravila-povedinki-z-vibuhonebezpechnimi-predmetami</a:t>
            </a:r>
            <a:r>
              <a:rPr lang="uk-UA" sz="2400" dirty="0" smtClean="0">
                <a:latin typeface="Arial Narrow" panose="020B0606020202030204" pitchFamily="34" charset="0"/>
              </a:rPr>
              <a:t> </a:t>
            </a:r>
            <a:endParaRPr lang="uk-UA" sz="2400" dirty="0">
              <a:latin typeface="Arial Narrow" panose="020B060602020203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725296" y="64886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 smtClean="0">
                <a:solidFill>
                  <a:prstClr val="black"/>
                </a:solidFill>
              </a:rPr>
              <a:t>5</a:t>
            </a:r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266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408713" cy="908720"/>
          </a:xfrm>
        </p:spPr>
        <p:txBody>
          <a:bodyPr>
            <a:normAutofit/>
          </a:bodyPr>
          <a:lstStyle/>
          <a:p>
            <a:r>
              <a:rPr lang="uk-UA" sz="33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Рекомендовано вихователям ЗДО</a:t>
            </a:r>
            <a:endParaRPr lang="uk-UA" sz="33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2924942"/>
            <a:ext cx="6192687" cy="3672409"/>
          </a:xfr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Кейс безпеки </a:t>
            </a:r>
            <a:r>
              <a:rPr lang="uk-UA" sz="12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smtClean="0">
                <a:solidFill>
                  <a:srgbClr val="C00000"/>
                </a:solidFill>
                <a:latin typeface="Arial Narrow" panose="020B0606020202030204" pitchFamily="34" charset="0"/>
                <a:hlinkClick r:id="rId3"/>
              </a:rPr>
              <a:t>https</a:t>
            </a:r>
            <a:r>
              <a:rPr lang="en-US" sz="1400" dirty="0">
                <a:solidFill>
                  <a:srgbClr val="C00000"/>
                </a:solidFill>
                <a:latin typeface="Arial Narrow" panose="020B0606020202030204" pitchFamily="34" charset="0"/>
                <a:hlinkClick r:id="rId3"/>
              </a:rPr>
              <a:t>://</a:t>
            </a:r>
            <a:r>
              <a:rPr lang="en-US" sz="1400" dirty="0" smtClean="0">
                <a:solidFill>
                  <a:srgbClr val="C00000"/>
                </a:solidFill>
                <a:latin typeface="Arial Narrow" panose="020B0606020202030204" pitchFamily="34" charset="0"/>
                <a:hlinkClick r:id="rId3"/>
              </a:rPr>
              <a:t>uied.org.ua/wp-content/uploads/2023/06/kejs-bezpeky.pdf</a:t>
            </a:r>
            <a:r>
              <a:rPr lang="uk-UA" sz="1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uk-UA" sz="2000" b="1" dirty="0" smtClean="0">
                <a:latin typeface="Arial Narrow" panose="020B0606020202030204" pitchFamily="34" charset="0"/>
              </a:rPr>
              <a:t>Нормативно-правова база на 2023/2024 навчальний рік</a:t>
            </a:r>
          </a:p>
          <a:p>
            <a:pPr>
              <a:buFontTx/>
              <a:buChar char="-"/>
            </a:pPr>
            <a:r>
              <a:rPr lang="uk-UA" sz="2000" b="1" dirty="0" smtClean="0">
                <a:latin typeface="Arial Narrow" panose="020B0606020202030204" pitchFamily="34" charset="0"/>
              </a:rPr>
              <a:t>Орієнтовний перелік документів, які регламентують питання охорони праці та безпеки життєдіяльності у ЗДО</a:t>
            </a:r>
          </a:p>
          <a:p>
            <a:pPr>
              <a:buFontTx/>
              <a:buChar char="-"/>
            </a:pPr>
            <a:r>
              <a:rPr lang="uk-UA" sz="2000" b="1" dirty="0" smtClean="0">
                <a:latin typeface="Arial Narrow" panose="020B0606020202030204" pitchFamily="34" charset="0"/>
              </a:rPr>
              <a:t>Додаткова література щодо безпеки життєдіяльності (документи, практики)</a:t>
            </a:r>
          </a:p>
          <a:p>
            <a:pPr>
              <a:buFontTx/>
              <a:buChar char="-"/>
            </a:pPr>
            <a:r>
              <a:rPr lang="uk-UA" sz="2000" b="1" dirty="0" smtClean="0">
                <a:latin typeface="Arial Narrow" panose="020B0606020202030204" pitchFamily="34" charset="0"/>
              </a:rPr>
              <a:t>Відеотека (</a:t>
            </a:r>
            <a:r>
              <a:rPr lang="uk-UA" sz="2000" b="1" dirty="0" err="1" smtClean="0">
                <a:latin typeface="Arial Narrow" panose="020B0606020202030204" pitchFamily="34" charset="0"/>
              </a:rPr>
              <a:t>підбірка</a:t>
            </a:r>
            <a:r>
              <a:rPr lang="uk-UA" sz="2000" b="1" dirty="0" smtClean="0">
                <a:latin typeface="Arial Narrow" panose="020B0606020202030204" pitchFamily="34" charset="0"/>
              </a:rPr>
              <a:t> </a:t>
            </a:r>
            <a:r>
              <a:rPr lang="uk-UA" sz="2000" b="1" dirty="0" err="1" smtClean="0">
                <a:latin typeface="Arial Narrow" panose="020B0606020202030204" pitchFamily="34" charset="0"/>
              </a:rPr>
              <a:t>відеозанять</a:t>
            </a:r>
            <a:r>
              <a:rPr lang="uk-UA" sz="2000" b="1" dirty="0" smtClean="0">
                <a:latin typeface="Arial Narrow" panose="020B0606020202030204" pitchFamily="34" charset="0"/>
              </a:rPr>
              <a:t> для дошкільників)</a:t>
            </a:r>
          </a:p>
          <a:p>
            <a:pPr marL="0" indent="0">
              <a:buNone/>
            </a:pPr>
            <a:endParaRPr lang="uk-UA" sz="1800" b="1" dirty="0" smtClean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3" y="764704"/>
            <a:ext cx="6192687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uk-UA" sz="2000" dirty="0">
                <a:latin typeface="Arial Narrow" panose="020B0606020202030204" pitchFamily="34" charset="0"/>
              </a:rPr>
              <a:t>Незважаючи на всі фактори, пов’язані з війною в Україні, </a:t>
            </a:r>
            <a:r>
              <a:rPr lang="uk-UA" sz="2000" dirty="0" smtClean="0">
                <a:latin typeface="Arial Narrow" panose="020B0606020202030204" pitchFamily="34" charset="0"/>
              </a:rPr>
              <a:t>дитина дошкільного </a:t>
            </a:r>
            <a:r>
              <a:rPr lang="uk-UA" sz="2000" dirty="0">
                <a:latin typeface="Arial Narrow" panose="020B0606020202030204" pitchFamily="34" charset="0"/>
              </a:rPr>
              <a:t>віку має бути в центрі уваги </a:t>
            </a:r>
            <a:r>
              <a:rPr lang="uk-UA" sz="2000" dirty="0" smtClean="0">
                <a:latin typeface="Arial Narrow" panose="020B0606020202030204" pitchFamily="34" charset="0"/>
              </a:rPr>
              <a:t>дорослих. У </a:t>
            </a:r>
            <a:r>
              <a:rPr lang="uk-UA" sz="2000" dirty="0">
                <a:latin typeface="Arial Narrow" panose="020B0606020202030204" pitchFamily="34" charset="0"/>
              </a:rPr>
              <a:t>пріоритеті </a:t>
            </a:r>
            <a:r>
              <a:rPr lang="uk-UA" sz="2000" dirty="0" smtClean="0">
                <a:latin typeface="Arial Narrow" panose="020B0606020202030204" pitchFamily="34" charset="0"/>
              </a:rPr>
              <a:t>мають </a:t>
            </a:r>
            <a:r>
              <a:rPr lang="uk-UA" sz="2000" dirty="0">
                <a:latin typeface="Arial Narrow" panose="020B0606020202030204" pitchFamily="34" charset="0"/>
              </a:rPr>
              <a:t>бути її </a:t>
            </a:r>
            <a:r>
              <a:rPr lang="uk-UA" sz="2000" dirty="0" smtClean="0">
                <a:latin typeface="Arial Narrow" panose="020B0606020202030204" pitchFamily="34" charset="0"/>
              </a:rPr>
              <a:t>повноцінний розвиток, добробут </a:t>
            </a:r>
            <a:r>
              <a:rPr lang="uk-UA" sz="2000" dirty="0">
                <a:latin typeface="Arial Narrow" panose="020B0606020202030204" pitchFamily="34" charset="0"/>
              </a:rPr>
              <a:t>і </a:t>
            </a:r>
            <a:r>
              <a:rPr lang="uk-UA" sz="2000" dirty="0" smtClean="0">
                <a:latin typeface="Arial Narrow" panose="020B0606020202030204" pitchFamily="34" charset="0"/>
              </a:rPr>
              <a:t>безпека. Саме </a:t>
            </a:r>
            <a:r>
              <a:rPr lang="uk-UA" sz="2000" dirty="0">
                <a:latin typeface="Arial Narrow" panose="020B0606020202030204" pitchFamily="34" charset="0"/>
              </a:rPr>
              <a:t>тому </a:t>
            </a:r>
            <a:r>
              <a:rPr lang="uk-UA" sz="2000" dirty="0" smtClean="0">
                <a:latin typeface="Arial Narrow" panose="020B0606020202030204" pitchFamily="34" charset="0"/>
              </a:rPr>
              <a:t>за підтримки МОН створено </a:t>
            </a:r>
            <a:r>
              <a:rPr lang="uk-UA" sz="2000" dirty="0">
                <a:latin typeface="Arial Narrow" panose="020B0606020202030204" pitchFamily="34" charset="0"/>
              </a:rPr>
              <a:t>методичний кейс для педагогічних </a:t>
            </a:r>
            <a:r>
              <a:rPr lang="uk-UA" sz="2000" dirty="0" smtClean="0">
                <a:latin typeface="Arial Narrow" panose="020B0606020202030204" pitchFamily="34" charset="0"/>
              </a:rPr>
              <a:t>працівників з безпеки, який наповнений </a:t>
            </a:r>
            <a:r>
              <a:rPr lang="uk-UA" sz="2000" dirty="0">
                <a:latin typeface="Arial Narrow" panose="020B0606020202030204" pitchFamily="34" charset="0"/>
              </a:rPr>
              <a:t>практичними матеріалами.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013" y="188640"/>
            <a:ext cx="2563484" cy="64087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8725296" y="655384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 smtClean="0">
                <a:solidFill>
                  <a:prstClr val="black"/>
                </a:solidFill>
              </a:rPr>
              <a:t>6</a:t>
            </a:r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204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</p:spPr>
        <p:txBody>
          <a:bodyPr>
            <a:noAutofit/>
          </a:bodyPr>
          <a:lstStyle/>
          <a:p>
            <a:pPr marL="342900" lvl="0" indent="203200" algn="just">
              <a:spcBef>
                <a:spcPct val="20000"/>
              </a:spcBef>
            </a:pPr>
            <a:r>
              <a:rPr lang="uk-UA" sz="25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Liberation Sans"/>
                <a:cs typeface="Times New Roman" panose="02020603050405020304" pitchFamily="18" charset="0"/>
              </a:rPr>
              <a:t>Кейс безпеки.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Liberation Sans"/>
                <a:cs typeface="Times New Roman" panose="02020603050405020304" pitchFamily="18" charset="0"/>
              </a:rPr>
              <a:t>Нормативно-правова</a:t>
            </a:r>
            <a:r>
              <a:rPr lang="en-US" sz="2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Liberation Sans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Liberation Sans"/>
                <a:cs typeface="Times New Roman" panose="02020603050405020304" pitchFamily="18" charset="0"/>
              </a:rPr>
              <a:t>база</a:t>
            </a:r>
            <a:r>
              <a:rPr lang="uk-UA" sz="2500" b="1" dirty="0">
                <a:solidFill>
                  <a:srgbClr val="002060"/>
                </a:solidFill>
                <a:latin typeface="Times New Roman" panose="02020603050405020304" pitchFamily="18" charset="0"/>
                <a:ea typeface="Liberation Sans"/>
                <a:cs typeface="Times New Roman" panose="02020603050405020304" pitchFamily="18" charset="0"/>
              </a:rPr>
              <a:t> на 2023/2024 </a:t>
            </a:r>
            <a:r>
              <a:rPr lang="uk-UA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Liberation Sans"/>
                <a:cs typeface="Times New Roman" panose="02020603050405020304" pitchFamily="18" charset="0"/>
              </a:rPr>
              <a:t>н.р</a:t>
            </a:r>
            <a:r>
              <a:rPr lang="uk-UA" sz="25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Liberation Sans"/>
                <a:cs typeface="Times New Roman" panose="02020603050405020304" pitchFamily="18" charset="0"/>
              </a:rPr>
              <a:t>.</a:t>
            </a:r>
            <a:endParaRPr lang="uk-UA" sz="25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336704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lvl="0" algn="just">
              <a:buFont typeface="Wingdings" panose="05000000000000000000" pitchFamily="2" charset="2"/>
              <a:buChar char="q"/>
              <a:tabLst>
                <a:tab pos="310515" algn="l"/>
                <a:tab pos="457200" algn="l"/>
              </a:tabLst>
            </a:pPr>
            <a:r>
              <a:rPr lang="ru-RU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Закон </a:t>
            </a:r>
            <a:r>
              <a:rPr lang="ru-RU" sz="1250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України</a:t>
            </a:r>
            <a:r>
              <a:rPr lang="en-US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2"/>
              </a:rPr>
              <a:t> 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2"/>
              </a:rPr>
              <a:t>«Про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2"/>
              </a:rPr>
              <a:t>дошкільну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2"/>
              </a:rPr>
              <a:t>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2"/>
              </a:rPr>
              <a:t>освіту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2"/>
              </a:rPr>
              <a:t>» </a:t>
            </a:r>
            <a:r>
              <a:rPr lang="ru-RU" sz="1250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від</a:t>
            </a:r>
            <a:r>
              <a:rPr lang="ru-RU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11.07.2001 № 2628-</a:t>
            </a:r>
            <a:r>
              <a:rPr lang="en-US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III</a:t>
            </a:r>
            <a:endParaRPr lang="ru-RU" sz="1250" dirty="0" smtClean="0">
              <a:solidFill>
                <a:srgbClr val="000000"/>
              </a:solidFill>
              <a:latin typeface="Arial Narrow"/>
              <a:ea typeface="Liberation Sans"/>
              <a:cs typeface="Liberation Sans"/>
            </a:endParaRPr>
          </a:p>
          <a:p>
            <a:pPr lvl="0" algn="just">
              <a:buFont typeface="Wingdings" panose="05000000000000000000" pitchFamily="2" charset="2"/>
              <a:buChar char="q"/>
              <a:tabLst>
                <a:tab pos="310515" algn="l"/>
                <a:tab pos="457200" algn="l"/>
              </a:tabLst>
            </a:pP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3"/>
              </a:rPr>
              <a:t>Постанова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3"/>
              </a:rPr>
              <a:t>Кабінету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3"/>
              </a:rPr>
              <a:t>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3"/>
              </a:rPr>
              <a:t>Міністрів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3"/>
              </a:rPr>
              <a:t>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3"/>
              </a:rPr>
              <a:t>України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3"/>
              </a:rPr>
              <a:t>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3"/>
              </a:rPr>
              <a:t>від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3"/>
              </a:rPr>
              <a:t> 12.03.2003. </a:t>
            </a:r>
            <a:r>
              <a:rPr lang="en-US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3"/>
              </a:rPr>
              <a:t>№ 305 «</a:t>
            </a:r>
            <a:r>
              <a:rPr lang="en-US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3"/>
              </a:rPr>
              <a:t>Про</a:t>
            </a:r>
            <a:r>
              <a:rPr lang="en-US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3"/>
              </a:rPr>
              <a:t> </a:t>
            </a:r>
            <a:r>
              <a:rPr lang="en-US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3"/>
              </a:rPr>
              <a:t>затвердження</a:t>
            </a:r>
            <a:r>
              <a:rPr lang="en-US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en-US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Положення</a:t>
            </a:r>
            <a:r>
              <a:rPr lang="en-US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en-US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про</a:t>
            </a:r>
            <a:r>
              <a:rPr lang="en-US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en-US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заклад</a:t>
            </a:r>
            <a:r>
              <a:rPr lang="en-US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en-US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дошкільної</a:t>
            </a:r>
            <a:r>
              <a:rPr lang="en-US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en-US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освіти</a:t>
            </a:r>
            <a:r>
              <a:rPr lang="en-US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»</a:t>
            </a:r>
            <a:endParaRPr lang="uk-UA" sz="1250" u="sng" dirty="0" smtClean="0">
              <a:solidFill>
                <a:srgbClr val="000000"/>
              </a:solidFill>
              <a:latin typeface="Arial Narrow"/>
              <a:ea typeface="Liberation Sans"/>
              <a:cs typeface="Liberation Sans"/>
            </a:endParaRPr>
          </a:p>
          <a:p>
            <a:pPr lvl="0" algn="just">
              <a:buFont typeface="Wingdings" panose="05000000000000000000" pitchFamily="2" charset="2"/>
              <a:buChar char="q"/>
              <a:tabLst>
                <a:tab pos="310515" algn="l"/>
                <a:tab pos="457200" algn="l"/>
              </a:tabLst>
            </a:pPr>
            <a:r>
              <a:rPr lang="uk-UA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4"/>
              </a:rPr>
              <a:t>Розпорядження</a:t>
            </a:r>
            <a:r>
              <a:rPr lang="en-US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4"/>
              </a:rPr>
              <a:t> </a:t>
            </a:r>
            <a:r>
              <a:rPr lang="uk-UA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4"/>
              </a:rPr>
              <a:t>Кабінету</a:t>
            </a:r>
            <a:r>
              <a:rPr lang="en-US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4"/>
              </a:rPr>
              <a:t> </a:t>
            </a:r>
            <a:r>
              <a:rPr lang="uk-UA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4"/>
              </a:rPr>
              <a:t>Міністрів</a:t>
            </a:r>
            <a:r>
              <a:rPr lang="en-US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4"/>
              </a:rPr>
              <a:t> </a:t>
            </a:r>
            <a:r>
              <a:rPr lang="uk-UA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4"/>
              </a:rPr>
              <a:t>України</a:t>
            </a:r>
            <a:r>
              <a:rPr lang="en-US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4"/>
              </a:rPr>
              <a:t> </a:t>
            </a:r>
            <a:r>
              <a:rPr lang="uk-UA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4"/>
              </a:rPr>
              <a:t>від 07.04.2023 № 301-р «Про</a:t>
            </a:r>
            <a:r>
              <a:rPr lang="uk-UA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схвалення Концепції безпеки закладів освіти».</a:t>
            </a:r>
            <a:endParaRPr lang="uk-UA" sz="1250" dirty="0" smtClean="0">
              <a:latin typeface="Times New Roman"/>
              <a:ea typeface="Liberation Sans"/>
            </a:endParaRPr>
          </a:p>
          <a:p>
            <a:pPr lvl="0" algn="just">
              <a:buFont typeface="Wingdings" panose="05000000000000000000" pitchFamily="2" charset="2"/>
              <a:buChar char="q"/>
              <a:tabLst>
                <a:tab pos="310515" algn="l"/>
                <a:tab pos="457200" algn="l"/>
              </a:tabLst>
            </a:pP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5"/>
              </a:rPr>
              <a:t>Наказ МОН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5"/>
              </a:rPr>
              <a:t>від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5"/>
              </a:rPr>
              <a:t> 12.01.2021 № 33 «Про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5"/>
              </a:rPr>
              <a:t>затвердження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5"/>
              </a:rPr>
              <a:t> Базового компонента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дошкільної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освіти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(Державного стандарту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дошкільної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освіти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): нова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редакція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»</a:t>
            </a:r>
            <a:r>
              <a:rPr lang="ru-RU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.</a:t>
            </a:r>
            <a:endParaRPr lang="uk-UA" sz="1250" dirty="0" smtClean="0">
              <a:latin typeface="Times New Roman"/>
              <a:ea typeface="Liberation Sans"/>
            </a:endParaRPr>
          </a:p>
          <a:p>
            <a:pPr lvl="0" algn="just">
              <a:buFont typeface="Wingdings" panose="05000000000000000000" pitchFamily="2" charset="2"/>
              <a:buChar char="q"/>
              <a:tabLst>
                <a:tab pos="310515" algn="l"/>
                <a:tab pos="457200" algn="l"/>
              </a:tabLst>
            </a:pP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6"/>
              </a:rPr>
              <a:t>Наказ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6"/>
              </a:rPr>
              <a:t>Міністерства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6"/>
              </a:rPr>
              <a:t>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6"/>
              </a:rPr>
              <a:t>охорони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6"/>
              </a:rPr>
              <a:t>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6"/>
              </a:rPr>
              <a:t>здоров’я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6"/>
              </a:rPr>
              <a:t>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6"/>
              </a:rPr>
              <a:t>України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6"/>
              </a:rPr>
              <a:t>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6"/>
              </a:rPr>
              <a:t>від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6"/>
              </a:rPr>
              <a:t> 24.03.2016 № 234 «Про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затвердження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Санітарного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регламенту для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дошкільних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навчальних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закладів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».</a:t>
            </a:r>
            <a:endParaRPr lang="uk-UA" sz="1250" dirty="0" smtClean="0">
              <a:latin typeface="Times New Roman"/>
              <a:ea typeface="Liberation Sans"/>
            </a:endParaRPr>
          </a:p>
          <a:p>
            <a:pPr lvl="0" algn="just">
              <a:buFont typeface="Wingdings" panose="05000000000000000000" pitchFamily="2" charset="2"/>
              <a:buChar char="q"/>
              <a:tabLst>
                <a:tab pos="310515" algn="l"/>
                <a:tab pos="457200" algn="l"/>
              </a:tabLst>
            </a:pPr>
            <a:r>
              <a:rPr lang="ru-RU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Наказ </a:t>
            </a:r>
            <a:r>
              <a:rPr lang="ru-RU" sz="1250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Міністерства</a:t>
            </a:r>
            <a:r>
              <a:rPr lang="ru-RU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економіки</a:t>
            </a:r>
            <a:r>
              <a:rPr lang="ru-RU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України</a:t>
            </a:r>
            <a:r>
              <a:rPr lang="ru-RU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від</a:t>
            </a:r>
            <a:r>
              <a:rPr lang="ru-RU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28.09.2021 № 620–21 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«Про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7"/>
              </a:rPr>
              <a:t>затвердження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7"/>
              </a:rPr>
              <a:t>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7"/>
              </a:rPr>
              <a:t>професійного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7"/>
              </a:rPr>
              <a:t> стандарту «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7"/>
              </a:rPr>
              <a:t>Керівник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7"/>
              </a:rPr>
              <a:t> (директор) закладу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7"/>
              </a:rPr>
              <a:t>дошкільної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освіти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».</a:t>
            </a:r>
            <a:endParaRPr lang="uk-UA" sz="1250" dirty="0" smtClean="0">
              <a:latin typeface="Times New Roman"/>
              <a:ea typeface="Liberation Sans"/>
            </a:endParaRPr>
          </a:p>
          <a:p>
            <a:pPr lvl="0" algn="just">
              <a:buFont typeface="Wingdings" panose="05000000000000000000" pitchFamily="2" charset="2"/>
              <a:buChar char="q"/>
              <a:tabLst>
                <a:tab pos="310515" algn="l"/>
                <a:tab pos="457200" algn="l"/>
              </a:tabLst>
            </a:pPr>
            <a:r>
              <a:rPr lang="ru-RU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Наказ </a:t>
            </a:r>
            <a:r>
              <a:rPr lang="ru-RU" sz="1250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Міністерства</a:t>
            </a:r>
            <a:r>
              <a:rPr lang="ru-RU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економіки</a:t>
            </a:r>
            <a:r>
              <a:rPr lang="ru-RU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України</a:t>
            </a:r>
            <a:r>
              <a:rPr lang="ru-RU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від</a:t>
            </a:r>
            <a:r>
              <a:rPr lang="ru-RU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19.10.2021 № 755–21 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«Про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8"/>
              </a:rPr>
              <a:t>затвердження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8"/>
              </a:rPr>
              <a:t>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8"/>
              </a:rPr>
              <a:t>професійного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8"/>
              </a:rPr>
              <a:t> стандарту «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8"/>
              </a:rPr>
              <a:t>Вихователь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8"/>
              </a:rPr>
              <a:t> закладу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8"/>
              </a:rPr>
              <a:t>дошкільної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8"/>
              </a:rPr>
              <a:t>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8"/>
              </a:rPr>
              <a:t>освіти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8"/>
              </a:rPr>
              <a:t>».</a:t>
            </a:r>
            <a:endParaRPr lang="uk-UA" sz="1250" dirty="0" smtClean="0">
              <a:latin typeface="Times New Roman"/>
              <a:ea typeface="Liberation Sans"/>
            </a:endParaRPr>
          </a:p>
          <a:p>
            <a:pPr lvl="0" algn="just">
              <a:buFont typeface="Wingdings" panose="05000000000000000000" pitchFamily="2" charset="2"/>
              <a:buChar char="q"/>
              <a:tabLst>
                <a:tab pos="310515" algn="l"/>
                <a:tab pos="457200" algn="l"/>
              </a:tabLst>
            </a:pP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9"/>
              </a:rPr>
              <a:t>Лист МОН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9"/>
              </a:rPr>
              <a:t>від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9"/>
              </a:rPr>
              <a:t> 14.08.2020 № 1/9-436 «Про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9"/>
              </a:rPr>
              <a:t>створення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9"/>
              </a:rPr>
              <a:t>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9"/>
              </a:rPr>
              <a:t>безпечного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9"/>
              </a:rPr>
              <a:t>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9"/>
              </a:rPr>
              <a:t>освітнього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середовища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в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закладі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освіти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та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попередження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і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протидії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булінгу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(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цькуванню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)».</a:t>
            </a:r>
            <a:endParaRPr lang="uk-UA" sz="1250" dirty="0" smtClean="0">
              <a:latin typeface="Times New Roman"/>
              <a:ea typeface="Liberation Sans"/>
            </a:endParaRPr>
          </a:p>
          <a:p>
            <a:pPr lvl="0" algn="just">
              <a:buFont typeface="Wingdings" panose="05000000000000000000" pitchFamily="2" charset="2"/>
              <a:buChar char="q"/>
              <a:tabLst>
                <a:tab pos="310515" algn="l"/>
                <a:tab pos="457200" algn="l"/>
              </a:tabLst>
            </a:pP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0"/>
              </a:rPr>
              <a:t>Лист МОН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0"/>
              </a:rPr>
              <a:t>від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0"/>
              </a:rPr>
              <a:t> 29.03.2022 № 1/3737-22 «Про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0"/>
              </a:rPr>
              <a:t>забезпечення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0"/>
              </a:rPr>
              <a:t>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0"/>
              </a:rPr>
              <a:t>психологічного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супроводу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учасників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освітнього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процесу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в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умовах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воєнного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стану в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Україні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».</a:t>
            </a:r>
            <a:endParaRPr lang="uk-UA" sz="1250" dirty="0" smtClean="0">
              <a:latin typeface="Times New Roman"/>
              <a:ea typeface="Liberation Sans"/>
            </a:endParaRPr>
          </a:p>
          <a:p>
            <a:pPr lvl="0" algn="just">
              <a:buFont typeface="Wingdings" panose="05000000000000000000" pitchFamily="2" charset="2"/>
              <a:buChar char="q"/>
              <a:tabLst>
                <a:tab pos="310515" algn="l"/>
                <a:tab pos="457200" algn="l"/>
              </a:tabLst>
            </a:pP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1"/>
              </a:rPr>
              <a:t>Лист МОН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1"/>
              </a:rPr>
              <a:t>від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1"/>
              </a:rPr>
              <a:t> 02.04.2022 № 1/3845-22 «Про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1"/>
              </a:rPr>
              <a:t>рекомендації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1"/>
              </a:rPr>
              <a:t> для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1"/>
              </a:rPr>
              <a:t>працівників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закладів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дошкільної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освіти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на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період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дії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воєнного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стану в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Україні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».</a:t>
            </a:r>
            <a:endParaRPr lang="uk-UA" sz="1250" dirty="0" smtClean="0">
              <a:latin typeface="Times New Roman"/>
              <a:ea typeface="Liberation Sans"/>
            </a:endParaRPr>
          </a:p>
          <a:p>
            <a:pPr lvl="0" algn="just">
              <a:buFont typeface="Wingdings" panose="05000000000000000000" pitchFamily="2" charset="2"/>
              <a:buChar char="q"/>
              <a:tabLst>
                <a:tab pos="310515" algn="l"/>
                <a:tab pos="457200" algn="l"/>
              </a:tabLst>
            </a:pPr>
            <a:r>
              <a:rPr lang="uk-UA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Лист МОН від 25.04.2022 № 1/4428-22 </a:t>
            </a:r>
            <a:r>
              <a:rPr lang="uk-UA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«Методичні рекомендації щодо</a:t>
            </a:r>
            <a:r>
              <a:rPr lang="uk-UA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uk-UA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проведення просвітницької роботи з учасниками освітнього процесу в закладах </a:t>
            </a:r>
            <a:r>
              <a:rPr lang="uk-UA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2"/>
              </a:rPr>
              <a:t>дошкільної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2"/>
              </a:rPr>
              <a:t> </a:t>
            </a:r>
            <a:r>
              <a:rPr lang="uk-UA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2"/>
              </a:rPr>
              <a:t>освіти з питань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2"/>
              </a:rPr>
              <a:t> </a:t>
            </a:r>
            <a:r>
              <a:rPr lang="uk-UA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2"/>
              </a:rPr>
              <a:t>уникнення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2"/>
              </a:rPr>
              <a:t> </a:t>
            </a:r>
            <a:r>
              <a:rPr lang="uk-UA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2"/>
              </a:rPr>
              <a:t>враження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2"/>
              </a:rPr>
              <a:t> </a:t>
            </a:r>
            <a:r>
              <a:rPr lang="uk-UA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2"/>
              </a:rPr>
              <a:t>мінами, вибухонебезпечними</a:t>
            </a:r>
            <a:r>
              <a:rPr lang="uk-UA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предметами та ознайомлення з правилами поводження в надзвичайних ситуаціях».</a:t>
            </a:r>
            <a:endParaRPr lang="uk-UA" sz="1250" dirty="0" smtClean="0">
              <a:latin typeface="Times New Roman"/>
              <a:ea typeface="Liberation Sans"/>
            </a:endParaRPr>
          </a:p>
          <a:p>
            <a:pPr lvl="0" algn="just">
              <a:buFont typeface="Wingdings" panose="05000000000000000000" pitchFamily="2" charset="2"/>
              <a:buChar char="q"/>
              <a:tabLst>
                <a:tab pos="310515" algn="l"/>
                <a:tab pos="457200" algn="l"/>
              </a:tabLst>
            </a:pPr>
            <a:r>
              <a:rPr lang="ru-RU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Лист </a:t>
            </a:r>
            <a:r>
              <a:rPr lang="ru-RU" sz="1250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Державної</a:t>
            </a:r>
            <a:r>
              <a:rPr lang="ru-RU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служби</a:t>
            </a:r>
            <a:r>
              <a:rPr lang="ru-RU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України</a:t>
            </a:r>
            <a:r>
              <a:rPr lang="ru-RU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з </a:t>
            </a:r>
            <a:r>
              <a:rPr lang="ru-RU" sz="1250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надзвичайних</a:t>
            </a:r>
            <a:r>
              <a:rPr lang="ru-RU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ситуацій</a:t>
            </a:r>
            <a:r>
              <a:rPr lang="ru-RU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від</a:t>
            </a:r>
            <a:r>
              <a:rPr lang="ru-RU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14.06.2022 № 03­1870/162-2</a:t>
            </a:r>
            <a:r>
              <a:rPr lang="en-US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3"/>
              </a:rPr>
              <a:t> 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3"/>
              </a:rPr>
              <a:t>«Про організацію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3"/>
              </a:rPr>
              <a:t>укриття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3"/>
              </a:rPr>
              <a:t>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3"/>
              </a:rPr>
              <a:t>працівників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3"/>
              </a:rPr>
              <a:t> та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3"/>
              </a:rPr>
              <a:t>дітей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3"/>
              </a:rPr>
              <a:t> у закладах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3"/>
              </a:rPr>
              <a:t>освіти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3"/>
              </a:rPr>
              <a:t>»</a:t>
            </a:r>
            <a:r>
              <a:rPr lang="ru-RU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.</a:t>
            </a:r>
            <a:endParaRPr lang="uk-UA" sz="1250" dirty="0" smtClean="0">
              <a:latin typeface="Times New Roman"/>
              <a:ea typeface="Liberation Sans"/>
            </a:endParaRPr>
          </a:p>
          <a:p>
            <a:pPr lvl="0" algn="just">
              <a:buFont typeface="Wingdings" panose="05000000000000000000" pitchFamily="2" charset="2"/>
              <a:buChar char="q"/>
              <a:tabLst>
                <a:tab pos="310515" algn="l"/>
                <a:tab pos="457200" algn="l"/>
              </a:tabLst>
            </a:pPr>
            <a:r>
              <a:rPr lang="uk-UA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4"/>
              </a:rPr>
              <a:t>Лист МОН від 22.06.2022 № 1/6894-22 «Про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4"/>
              </a:rPr>
              <a:t> </a:t>
            </a:r>
            <a:r>
              <a:rPr lang="uk-UA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4"/>
              </a:rPr>
              <a:t>методичні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4"/>
              </a:rPr>
              <a:t> </a:t>
            </a:r>
            <a:r>
              <a:rPr lang="uk-UA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4"/>
              </a:rPr>
              <a:t>рекомендації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4"/>
              </a:rPr>
              <a:t> </a:t>
            </a:r>
            <a:r>
              <a:rPr lang="uk-UA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4"/>
              </a:rPr>
              <a:t>щодо</a:t>
            </a:r>
            <a:r>
              <a:rPr lang="uk-UA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організації освітнього процесу в закладах дошкільної освіти в літній період».</a:t>
            </a:r>
            <a:endParaRPr lang="uk-UA" sz="1250" dirty="0" smtClean="0">
              <a:latin typeface="Times New Roman"/>
              <a:ea typeface="Liberation Sans"/>
            </a:endParaRPr>
          </a:p>
          <a:p>
            <a:pPr lvl="0" algn="just">
              <a:buFont typeface="Wingdings" panose="05000000000000000000" pitchFamily="2" charset="2"/>
              <a:buChar char="q"/>
              <a:tabLst>
                <a:tab pos="310515" algn="l"/>
                <a:tab pos="457200" algn="l"/>
              </a:tabLst>
            </a:pPr>
            <a:r>
              <a:rPr lang="ru-RU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Лист МОН </a:t>
            </a:r>
            <a:r>
              <a:rPr lang="ru-RU" sz="1250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від</a:t>
            </a:r>
            <a:r>
              <a:rPr lang="ru-RU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26.07.2022 № 1/8462-22 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«Про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оптимізацію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виконання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заходів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з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5"/>
              </a:rPr>
              <a:t>підготовки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5"/>
              </a:rPr>
              <a:t>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5"/>
              </a:rPr>
              <a:t>закладів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5"/>
              </a:rPr>
              <a:t>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5"/>
              </a:rPr>
              <a:t>освіти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5"/>
              </a:rPr>
              <a:t> до нового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5"/>
              </a:rPr>
              <a:t>навчального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5"/>
              </a:rPr>
              <a:t> року та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5"/>
              </a:rPr>
              <a:t>опалювального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5"/>
              </a:rPr>
              <a:t> сезону в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умовах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воєнного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стану».</a:t>
            </a:r>
            <a:endParaRPr lang="uk-UA" sz="1250" dirty="0" smtClean="0">
              <a:latin typeface="Times New Roman"/>
              <a:ea typeface="Liberation Sans"/>
            </a:endParaRPr>
          </a:p>
          <a:p>
            <a:pPr lvl="0" algn="just">
              <a:buFont typeface="Wingdings" panose="05000000000000000000" pitchFamily="2" charset="2"/>
              <a:buChar char="q"/>
              <a:tabLst>
                <a:tab pos="310515" algn="l"/>
                <a:tab pos="457200" algn="l"/>
              </a:tabLst>
            </a:pPr>
            <a:r>
              <a:rPr lang="uk-UA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6"/>
              </a:rPr>
              <a:t>Лист МОН від 31.05.2023 № 4/1798-23 «Рекомендації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6"/>
              </a:rPr>
              <a:t> </a:t>
            </a:r>
            <a:r>
              <a:rPr lang="uk-UA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6"/>
              </a:rPr>
              <a:t>щодо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6"/>
              </a:rPr>
              <a:t> </a:t>
            </a:r>
            <a:r>
              <a:rPr lang="uk-UA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6"/>
              </a:rPr>
              <a:t>організації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6"/>
              </a:rPr>
              <a:t> </a:t>
            </a:r>
            <a:r>
              <a:rPr lang="uk-UA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6"/>
              </a:rPr>
              <a:t>діяльності</a:t>
            </a:r>
            <a:r>
              <a:rPr lang="uk-UA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закладів дошкільної освіти в літній період в умовах воєнного стану».</a:t>
            </a:r>
            <a:endParaRPr lang="uk-UA" sz="1250" dirty="0" smtClean="0">
              <a:latin typeface="Times New Roman"/>
              <a:ea typeface="Liberation Sans"/>
            </a:endParaRPr>
          </a:p>
          <a:p>
            <a:pPr lvl="0" algn="just">
              <a:buFont typeface="Wingdings" panose="05000000000000000000" pitchFamily="2" charset="2"/>
              <a:buChar char="q"/>
              <a:tabLst>
                <a:tab pos="310515" algn="l"/>
                <a:tab pos="457200" algn="l"/>
              </a:tabLst>
            </a:pP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7"/>
              </a:rPr>
              <a:t>Лист МОН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7"/>
              </a:rPr>
              <a:t>від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7"/>
              </a:rPr>
              <a:t> 20.06.2023 № 1/8820-23 "«Про організацію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7"/>
              </a:rPr>
              <a:t>безпечного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7"/>
              </a:rPr>
              <a:t>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7"/>
              </a:rPr>
              <a:t>освітнього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простору в закладах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дошкільної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освіти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та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обладнання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укриттів».</a:t>
            </a:r>
            <a:endParaRPr lang="uk-UA" sz="1250" dirty="0">
              <a:latin typeface="Times New Roman"/>
              <a:ea typeface="Times New Roman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710816" y="64886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7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63541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pPr marL="65405" lvl="0" indent="-342900">
              <a:spcBef>
                <a:spcPts val="1095"/>
              </a:spcBef>
            </a:pPr>
            <a:r>
              <a:rPr lang="uk-UA" sz="28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Verdana"/>
                <a:cs typeface="Times New Roman" panose="02020603050405020304" pitchFamily="18" charset="0"/>
              </a:rPr>
              <a:t/>
            </a:r>
            <a:br>
              <a:rPr lang="uk-UA" sz="28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Verdana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Verdana"/>
                <a:cs typeface="Times New Roman" panose="02020603050405020304" pitchFamily="18" charset="0"/>
              </a:rPr>
              <a:t/>
            </a:r>
            <a:br>
              <a:rPr lang="uk-UA" sz="28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Verdana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Кейс безпеки.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Відеотека</a:t>
            </a:r>
            <a:r>
              <a:rPr lang="uk-UA" sz="2800" b="1" spc="-140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«Сучасне</a:t>
            </a:r>
            <a:r>
              <a:rPr lang="uk-UA" sz="2800" b="1" spc="-135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 </a:t>
            </a:r>
            <a:r>
              <a:rPr lang="uk-UA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дошкілля</a:t>
            </a:r>
            <a:r>
              <a:rPr lang="uk-UA" sz="2800" b="1" spc="-135" dirty="0">
                <a:solidFill>
                  <a:srgbClr val="00206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під</a:t>
            </a:r>
            <a:r>
              <a:rPr lang="uk-UA" sz="2800" b="1" spc="-135" dirty="0">
                <a:solidFill>
                  <a:srgbClr val="00206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крилами</a:t>
            </a:r>
            <a:r>
              <a:rPr lang="uk-UA" sz="2800" b="1" spc="-135" dirty="0">
                <a:solidFill>
                  <a:srgbClr val="00206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захисту»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/>
            </a:r>
            <a:b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</a:br>
            <a:r>
              <a:rPr lang="uk-UA" sz="800" b="1" dirty="0">
                <a:solidFill>
                  <a:prstClr val="black"/>
                </a:solidFill>
                <a:latin typeface="Verdana"/>
                <a:ea typeface="Cambria"/>
                <a:cs typeface="Cambria"/>
              </a:rPr>
              <a:t> </a:t>
            </a:r>
            <a:r>
              <a:rPr lang="uk-UA" sz="1100" dirty="0">
                <a:solidFill>
                  <a:prstClr val="black"/>
                </a:solidFill>
                <a:latin typeface="Cambria"/>
                <a:ea typeface="Cambria"/>
                <a:cs typeface="Cambria"/>
              </a:rPr>
              <a:t/>
            </a:r>
            <a:br>
              <a:rPr lang="uk-UA" sz="1100" dirty="0">
                <a:solidFill>
                  <a:prstClr val="black"/>
                </a:solidFill>
                <a:latin typeface="Cambria"/>
                <a:ea typeface="Cambria"/>
                <a:cs typeface="Cambria"/>
              </a:rPr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9552" y="764704"/>
            <a:ext cx="8064896" cy="5976664"/>
          </a:xfrm>
          <a:solidFill>
            <a:schemeClr val="bg1"/>
          </a:solidFill>
          <a:ln>
            <a:solidFill>
              <a:srgbClr val="0070C0"/>
            </a:solidFill>
          </a:ln>
        </p:spPr>
        <p:txBody>
          <a:bodyPr>
            <a:normAutofit fontScale="25000" lnSpcReduction="20000"/>
          </a:bodyPr>
          <a:lstStyle/>
          <a:p>
            <a:pPr marL="227965">
              <a:spcBef>
                <a:spcPts val="60"/>
              </a:spcBef>
              <a:spcAft>
                <a:spcPts val="0"/>
              </a:spcAft>
            </a:pPr>
            <a:r>
              <a:rPr lang="uk-UA" sz="800" b="1" dirty="0">
                <a:latin typeface="Verdana"/>
                <a:ea typeface="Cambria"/>
                <a:cs typeface="Cambria"/>
              </a:rPr>
              <a:t> </a:t>
            </a:r>
            <a:endParaRPr lang="uk-UA" sz="2400" dirty="0">
              <a:latin typeface="Cambria"/>
              <a:ea typeface="Cambria"/>
              <a:cs typeface="Cambria"/>
            </a:endParaRPr>
          </a:p>
          <a:p>
            <a:pPr marL="227965" algn="just">
              <a:spcBef>
                <a:spcPts val="54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7200" dirty="0">
                <a:latin typeface="Arial Narrow" panose="020B0606020202030204" pitchFamily="34" charset="0"/>
                <a:ea typeface="Cambria"/>
                <a:cs typeface="Cambria"/>
              </a:rPr>
              <a:t>Анна</a:t>
            </a:r>
            <a:r>
              <a:rPr lang="uk-UA" sz="7200" spc="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Cambria"/>
                <a:cs typeface="Cambria"/>
              </a:rPr>
              <a:t>Румянцева.</a:t>
            </a:r>
            <a:r>
              <a:rPr lang="uk-UA" sz="7200" spc="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Cambria"/>
                <a:cs typeface="Cambria"/>
              </a:rPr>
              <a:t>"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2"/>
              </a:rPr>
              <a:t>Повіт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2"/>
              </a:rPr>
              <a:t>ряна</a:t>
            </a:r>
            <a:r>
              <a:rPr lang="uk-UA" sz="7200" spc="1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2"/>
              </a:rPr>
              <a:t> 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2"/>
              </a:rPr>
              <a:t>тривога</a:t>
            </a:r>
            <a:r>
              <a:rPr lang="uk-UA" sz="7200" dirty="0">
                <a:latin typeface="Arial Narrow" panose="020B0606020202030204" pitchFamily="34" charset="0"/>
                <a:ea typeface="Cambria"/>
                <a:cs typeface="Cambria"/>
              </a:rPr>
              <a:t>"</a:t>
            </a:r>
          </a:p>
          <a:p>
            <a:pPr marL="227965" marR="2052955" algn="just">
              <a:lnSpc>
                <a:spcPct val="143000"/>
              </a:lnSpc>
              <a:spcBef>
                <a:spcPts val="62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7200" dirty="0">
                <a:latin typeface="Arial Narrow" panose="020B0606020202030204" pitchFamily="34" charset="0"/>
                <a:ea typeface="Cambria"/>
                <a:cs typeface="Cambria"/>
              </a:rPr>
              <a:t>Ольга</a:t>
            </a:r>
            <a:r>
              <a:rPr lang="uk-UA" sz="7200" spc="-60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dirty="0" err="1">
                <a:latin typeface="Arial Narrow" panose="020B0606020202030204" pitchFamily="34" charset="0"/>
                <a:ea typeface="Cambria"/>
                <a:cs typeface="Cambria"/>
              </a:rPr>
              <a:t>Рижко</a:t>
            </a:r>
            <a:r>
              <a:rPr lang="uk-UA" sz="7200" spc="-6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3"/>
              </a:rPr>
              <a:t>"Небезпечні</a:t>
            </a:r>
            <a:r>
              <a:rPr lang="uk-UA" sz="7200" u="sng" spc="-5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3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3"/>
              </a:rPr>
              <a:t>п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3"/>
              </a:rPr>
              <a:t>редмети</a:t>
            </a:r>
            <a:r>
              <a:rPr lang="uk-UA" sz="7200" spc="-6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3"/>
              </a:rPr>
              <a:t> 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3"/>
              </a:rPr>
              <a:t>в</a:t>
            </a:r>
            <a:r>
              <a:rPr lang="uk-UA" sz="7200" spc="-5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3"/>
              </a:rPr>
              <a:t> 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3"/>
              </a:rPr>
              <a:t>руках</a:t>
            </a:r>
            <a:r>
              <a:rPr lang="uk-UA" sz="7200" spc="-6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3"/>
              </a:rPr>
              <a:t> 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3"/>
              </a:rPr>
              <a:t>дитини"</a:t>
            </a:r>
            <a:r>
              <a:rPr lang="uk-UA" sz="7200" spc="-300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endParaRPr lang="uk-UA" sz="7200" spc="-300" dirty="0" smtClean="0">
              <a:latin typeface="Arial Narrow" panose="020B0606020202030204" pitchFamily="34" charset="0"/>
              <a:ea typeface="Cambria"/>
              <a:cs typeface="Cambria"/>
            </a:endParaRPr>
          </a:p>
          <a:p>
            <a:pPr marL="227965" marR="2052955" algn="just">
              <a:lnSpc>
                <a:spcPct val="143000"/>
              </a:lnSpc>
              <a:spcBef>
                <a:spcPts val="62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7200" dirty="0" smtClean="0">
                <a:latin typeface="Arial Narrow" panose="020B0606020202030204" pitchFamily="34" charset="0"/>
                <a:ea typeface="Cambria"/>
                <a:cs typeface="Cambria"/>
              </a:rPr>
              <a:t>Катерина</a:t>
            </a:r>
            <a:r>
              <a:rPr lang="uk-UA" sz="7200" spc="-40" dirty="0" smtClean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dirty="0" err="1" smtClean="0">
                <a:latin typeface="Arial Narrow" panose="020B0606020202030204" pitchFamily="34" charset="0"/>
                <a:ea typeface="Cambria"/>
                <a:cs typeface="Cambria"/>
              </a:rPr>
              <a:t>Панкєєва</a:t>
            </a:r>
            <a:r>
              <a:rPr lang="uk-UA" sz="7200" spc="-45" dirty="0" smtClean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"Небезпечні</a:t>
            </a:r>
            <a:r>
              <a:rPr lang="uk-UA" sz="7200" spc="-4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 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речі"</a:t>
            </a:r>
            <a:endParaRPr lang="uk-UA" sz="7200" dirty="0">
              <a:latin typeface="Arial Narrow" panose="020B0606020202030204" pitchFamily="34" charset="0"/>
              <a:ea typeface="Cambria"/>
              <a:cs typeface="Cambria"/>
            </a:endParaRPr>
          </a:p>
          <a:p>
            <a:pPr marL="227965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7200" dirty="0">
                <a:latin typeface="Arial Narrow" panose="020B0606020202030204" pitchFamily="34" charset="0"/>
                <a:ea typeface="Cambria"/>
                <a:cs typeface="Cambria"/>
              </a:rPr>
              <a:t>Оксана</a:t>
            </a:r>
            <a:r>
              <a:rPr lang="uk-UA" sz="7200" spc="-60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dirty="0" err="1">
                <a:latin typeface="Arial Narrow" panose="020B0606020202030204" pitchFamily="34" charset="0"/>
                <a:ea typeface="Cambria"/>
                <a:cs typeface="Cambria"/>
              </a:rPr>
              <a:t>Душнюк</a:t>
            </a:r>
            <a:r>
              <a:rPr lang="uk-UA" sz="7200" spc="-60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5"/>
              </a:rPr>
              <a:t>"Безпека</a:t>
            </a:r>
            <a:r>
              <a:rPr lang="uk-UA" sz="7200" u="sng" spc="-5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5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5"/>
              </a:rPr>
              <a:t>на</a:t>
            </a:r>
            <a:r>
              <a:rPr lang="uk-UA" sz="7200" u="sng" spc="-6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5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5"/>
              </a:rPr>
              <a:t>во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5"/>
              </a:rPr>
              <a:t>д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5"/>
              </a:rPr>
              <a:t>і"</a:t>
            </a:r>
            <a:endParaRPr lang="uk-UA" sz="7200" dirty="0">
              <a:latin typeface="Arial Narrow" panose="020B0606020202030204" pitchFamily="34" charset="0"/>
              <a:ea typeface="Cambria"/>
              <a:cs typeface="Cambria"/>
            </a:endParaRPr>
          </a:p>
          <a:p>
            <a:pPr marL="227965" marR="67945" algn="just">
              <a:lnSpc>
                <a:spcPct val="143000"/>
              </a:lnSpc>
              <a:spcBef>
                <a:spcPts val="62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7200" dirty="0">
                <a:latin typeface="Arial Narrow" panose="020B0606020202030204" pitchFamily="34" charset="0"/>
                <a:ea typeface="Cambria"/>
                <a:cs typeface="Cambria"/>
              </a:rPr>
              <a:t>Катерина</a:t>
            </a:r>
            <a:r>
              <a:rPr lang="uk-UA" sz="7200" spc="-7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dirty="0" err="1">
                <a:latin typeface="Arial Narrow" panose="020B0606020202030204" pitchFamily="34" charset="0"/>
                <a:ea typeface="Cambria"/>
                <a:cs typeface="Cambria"/>
              </a:rPr>
              <a:t>Луканичева</a:t>
            </a:r>
            <a:r>
              <a:rPr lang="uk-UA" sz="7200" spc="-70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6"/>
              </a:rPr>
              <a:t>"Куди</a:t>
            </a:r>
            <a:r>
              <a:rPr lang="uk-UA" sz="7200" spc="-7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6"/>
              </a:rPr>
              <a:t> 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6"/>
              </a:rPr>
              <a:t>слід</a:t>
            </a:r>
            <a:r>
              <a:rPr lang="uk-UA" sz="7200" spc="-7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6"/>
              </a:rPr>
              <a:t> 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6"/>
              </a:rPr>
              <a:t>телефонувати</a:t>
            </a:r>
            <a:r>
              <a:rPr lang="uk-UA" sz="7200" spc="-7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6"/>
              </a:rPr>
              <a:t> 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6"/>
              </a:rPr>
              <a:t>при</a:t>
            </a:r>
            <a:r>
              <a:rPr lang="uk-UA" sz="7200" spc="-7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6"/>
              </a:rPr>
              <a:t> 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6"/>
              </a:rPr>
              <a:t>незвичайних</a:t>
            </a:r>
            <a:r>
              <a:rPr lang="uk-UA" sz="7200" spc="-7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6"/>
              </a:rPr>
              <a:t> 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6"/>
              </a:rPr>
              <a:t>ситуаціях"</a:t>
            </a:r>
            <a:r>
              <a:rPr lang="uk-UA" sz="7200" spc="-30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endParaRPr lang="uk-UA" sz="7200" spc="-305" dirty="0" smtClean="0">
              <a:latin typeface="Arial Narrow" panose="020B0606020202030204" pitchFamily="34" charset="0"/>
              <a:ea typeface="Cambria"/>
              <a:cs typeface="Cambria"/>
            </a:endParaRPr>
          </a:p>
          <a:p>
            <a:pPr marL="227965" marR="67945" algn="just">
              <a:lnSpc>
                <a:spcPct val="143000"/>
              </a:lnSpc>
              <a:spcBef>
                <a:spcPts val="62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7200" dirty="0" smtClean="0">
                <a:latin typeface="Arial Narrow" panose="020B0606020202030204" pitchFamily="34" charset="0"/>
                <a:ea typeface="Cambria"/>
                <a:cs typeface="Cambria"/>
              </a:rPr>
              <a:t>Світлана</a:t>
            </a:r>
            <a:r>
              <a:rPr lang="uk-UA" sz="7200" spc="-35" dirty="0" smtClean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dirty="0" err="1">
                <a:latin typeface="Arial Narrow" panose="020B0606020202030204" pitchFamily="34" charset="0"/>
                <a:ea typeface="Cambria"/>
                <a:cs typeface="Cambria"/>
              </a:rPr>
              <a:t>Василюк</a:t>
            </a:r>
            <a:r>
              <a:rPr lang="uk-UA" sz="7200" spc="-40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7"/>
              </a:rPr>
              <a:t>"Небезпечні</a:t>
            </a:r>
            <a:r>
              <a:rPr lang="uk-UA" sz="7200" spc="-3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7"/>
              </a:rPr>
              <a:t> 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7"/>
              </a:rPr>
              <a:t>речі"</a:t>
            </a:r>
            <a:endParaRPr lang="uk-UA" sz="7200" dirty="0">
              <a:latin typeface="Arial Narrow" panose="020B0606020202030204" pitchFamily="34" charset="0"/>
              <a:ea typeface="Cambria"/>
              <a:cs typeface="Cambria"/>
            </a:endParaRPr>
          </a:p>
          <a:p>
            <a:pPr marL="227965" algn="just">
              <a:spcBef>
                <a:spcPts val="5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7200" dirty="0">
                <a:latin typeface="Arial Narrow" panose="020B0606020202030204" pitchFamily="34" charset="0"/>
                <a:ea typeface="Cambria"/>
                <a:cs typeface="Cambria"/>
              </a:rPr>
              <a:t>Світлана</a:t>
            </a:r>
            <a:r>
              <a:rPr lang="uk-UA" sz="7200" spc="110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dirty="0" err="1">
                <a:latin typeface="Arial Narrow" panose="020B0606020202030204" pitchFamily="34" charset="0"/>
                <a:ea typeface="Cambria"/>
                <a:cs typeface="Cambria"/>
              </a:rPr>
              <a:t>Василюк</a:t>
            </a:r>
            <a:r>
              <a:rPr lang="uk-UA" sz="7200" spc="10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8"/>
              </a:rPr>
              <a:t>"Правила</a:t>
            </a:r>
            <a:r>
              <a:rPr lang="uk-UA" sz="7200" u="sng" spc="11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8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8"/>
              </a:rPr>
              <a:t>дорожнього</a:t>
            </a:r>
            <a:r>
              <a:rPr lang="uk-UA" sz="7200" u="sng" spc="11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8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8"/>
              </a:rPr>
              <a:t>руху</a:t>
            </a:r>
            <a:r>
              <a:rPr lang="uk-UA" sz="7200" u="sng" spc="11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8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8"/>
              </a:rPr>
              <a:t>для</a:t>
            </a:r>
            <a:r>
              <a:rPr lang="uk-UA" sz="7200" u="sng" spc="11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8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8"/>
              </a:rPr>
              <a:t>дітей"</a:t>
            </a:r>
            <a:endParaRPr lang="uk-UA" sz="7200" dirty="0">
              <a:latin typeface="Arial Narrow" panose="020B0606020202030204" pitchFamily="34" charset="0"/>
              <a:ea typeface="Cambria"/>
              <a:cs typeface="Cambria"/>
            </a:endParaRPr>
          </a:p>
          <a:p>
            <a:pPr marL="227965" marR="366395" algn="just">
              <a:lnSpc>
                <a:spcPct val="143000"/>
              </a:lnSpc>
              <a:spcBef>
                <a:spcPts val="62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7200" dirty="0">
                <a:latin typeface="Arial Narrow" panose="020B0606020202030204" pitchFamily="34" charset="0"/>
                <a:ea typeface="Cambria"/>
                <a:cs typeface="Cambria"/>
              </a:rPr>
              <a:t>Анна</a:t>
            </a:r>
            <a:r>
              <a:rPr lang="uk-UA" sz="7200" spc="1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dirty="0" err="1">
                <a:latin typeface="Arial Narrow" panose="020B0606020202030204" pitchFamily="34" charset="0"/>
                <a:ea typeface="Cambria"/>
                <a:cs typeface="Cambria"/>
              </a:rPr>
              <a:t>Рямянцева</a:t>
            </a:r>
            <a:r>
              <a:rPr lang="uk-UA" sz="7200" spc="20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9"/>
              </a:rPr>
              <a:t>"Пожежний</a:t>
            </a:r>
            <a:r>
              <a:rPr lang="uk-UA" sz="7200" u="sng" spc="2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9"/>
              </a:rPr>
              <a:t> </a:t>
            </a:r>
            <a:r>
              <a:rPr lang="uk-UA" sz="7200" u="sng" dirty="0" err="1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9"/>
              </a:rPr>
              <a:t>квест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9"/>
              </a:rPr>
              <a:t>.</a:t>
            </a:r>
            <a:r>
              <a:rPr lang="uk-UA" sz="7200" u="sng" spc="2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9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9"/>
              </a:rPr>
              <a:t>Як</a:t>
            </a:r>
            <a:r>
              <a:rPr lang="uk-UA" sz="7200" u="sng" spc="2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9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9"/>
              </a:rPr>
              <a:t>захиститись</a:t>
            </a:r>
            <a:r>
              <a:rPr lang="uk-UA" sz="7200" u="sng" spc="1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9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9"/>
              </a:rPr>
              <a:t>ві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9"/>
              </a:rPr>
              <a:t>д</a:t>
            </a:r>
            <a:r>
              <a:rPr lang="uk-UA" sz="7200" u="sng" spc="-5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9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9"/>
              </a:rPr>
              <a:t>диму</a:t>
            </a:r>
            <a:r>
              <a:rPr lang="uk-UA" sz="7200" u="sng" spc="2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9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9"/>
              </a:rPr>
              <a:t>вдома"</a:t>
            </a:r>
            <a:r>
              <a:rPr lang="uk-UA" sz="7200" spc="-30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endParaRPr lang="uk-UA" sz="7200" spc="-305" dirty="0" smtClean="0">
              <a:latin typeface="Arial Narrow" panose="020B0606020202030204" pitchFamily="34" charset="0"/>
              <a:ea typeface="Cambria"/>
              <a:cs typeface="Cambria"/>
            </a:endParaRPr>
          </a:p>
          <a:p>
            <a:pPr marL="227965" marR="366395" algn="just">
              <a:lnSpc>
                <a:spcPct val="143000"/>
              </a:lnSpc>
              <a:spcBef>
                <a:spcPts val="62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7200" dirty="0" smtClean="0">
                <a:latin typeface="Arial Narrow" panose="020B0606020202030204" pitchFamily="34" charset="0"/>
                <a:ea typeface="Cambria"/>
                <a:cs typeface="Cambria"/>
              </a:rPr>
              <a:t>Ірина</a:t>
            </a:r>
            <a:r>
              <a:rPr lang="uk-UA" sz="7200" spc="-35" dirty="0" smtClean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dirty="0" err="1">
                <a:latin typeface="Arial Narrow" panose="020B0606020202030204" pitchFamily="34" charset="0"/>
                <a:ea typeface="Cambria"/>
                <a:cs typeface="Cambria"/>
              </a:rPr>
              <a:t>Держалюк</a:t>
            </a:r>
            <a:r>
              <a:rPr lang="uk-UA" sz="7200" spc="-40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0"/>
              </a:rPr>
              <a:t>"Небезпечні</a:t>
            </a:r>
            <a:r>
              <a:rPr lang="uk-UA" sz="7200" spc="-3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0"/>
              </a:rPr>
              <a:t> 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0"/>
              </a:rPr>
              <a:t>речі"</a:t>
            </a:r>
            <a:r>
              <a:rPr lang="uk-UA" sz="7200" spc="-4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0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Cambria"/>
                <a:cs typeface="Cambria"/>
              </a:rPr>
              <a:t>(малювання)</a:t>
            </a:r>
          </a:p>
          <a:p>
            <a:pPr marL="227965" marR="995045" algn="just">
              <a:lnSpc>
                <a:spcPct val="143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7200" dirty="0">
                <a:latin typeface="Arial Narrow" panose="020B0606020202030204" pitchFamily="34" charset="0"/>
                <a:ea typeface="Cambria"/>
                <a:cs typeface="Cambria"/>
              </a:rPr>
              <a:t>Олена</a:t>
            </a:r>
            <a:r>
              <a:rPr lang="uk-UA" sz="7200" spc="160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dirty="0" err="1">
                <a:latin typeface="Arial Narrow" panose="020B0606020202030204" pitchFamily="34" charset="0"/>
                <a:ea typeface="Cambria"/>
                <a:cs typeface="Cambria"/>
              </a:rPr>
              <a:t>Івко</a:t>
            </a:r>
            <a:r>
              <a:rPr lang="uk-UA" sz="7200" spc="150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1"/>
              </a:rPr>
              <a:t>"Казочка</a:t>
            </a:r>
            <a:r>
              <a:rPr lang="uk-UA" sz="7200" u="sng" spc="16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1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1"/>
              </a:rPr>
              <a:t>п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1"/>
              </a:rPr>
              <a:t>ро</a:t>
            </a:r>
            <a:r>
              <a:rPr lang="uk-UA" sz="7200" spc="16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1"/>
              </a:rPr>
              <a:t> 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1"/>
              </a:rPr>
              <a:t>електричні</a:t>
            </a:r>
            <a:r>
              <a:rPr lang="uk-UA" sz="7200" spc="16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1"/>
              </a:rPr>
              <a:t> 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1"/>
              </a:rPr>
              <a:t>прилади"</a:t>
            </a:r>
            <a:r>
              <a:rPr lang="uk-UA" sz="7200" spc="15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1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Cambria"/>
                <a:cs typeface="Cambria"/>
              </a:rPr>
              <a:t>(малювання)</a:t>
            </a:r>
            <a:r>
              <a:rPr lang="uk-UA" sz="7200" spc="-290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endParaRPr lang="uk-UA" sz="7200" spc="-290" dirty="0" smtClean="0">
              <a:latin typeface="Arial Narrow" panose="020B0606020202030204" pitchFamily="34" charset="0"/>
              <a:ea typeface="Cambria"/>
              <a:cs typeface="Cambria"/>
            </a:endParaRPr>
          </a:p>
          <a:p>
            <a:pPr marL="227965" marR="995045" algn="just">
              <a:lnSpc>
                <a:spcPct val="143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7200" dirty="0" smtClean="0">
                <a:latin typeface="Arial Narrow" panose="020B0606020202030204" pitchFamily="34" charset="0"/>
                <a:ea typeface="Cambria"/>
                <a:cs typeface="Cambria"/>
              </a:rPr>
              <a:t>Олена</a:t>
            </a:r>
            <a:r>
              <a:rPr lang="uk-UA" sz="7200" spc="-40" dirty="0" smtClean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dirty="0" err="1">
                <a:latin typeface="Arial Narrow" panose="020B0606020202030204" pitchFamily="34" charset="0"/>
                <a:ea typeface="Cambria"/>
                <a:cs typeface="Cambria"/>
              </a:rPr>
              <a:t>Івко</a:t>
            </a:r>
            <a:r>
              <a:rPr lang="uk-UA" sz="7200" spc="-4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2"/>
              </a:rPr>
              <a:t>"Веселий</a:t>
            </a:r>
            <a:r>
              <a:rPr lang="uk-UA" sz="7200" u="sng" spc="-4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2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2"/>
              </a:rPr>
              <a:t>світлоф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2"/>
              </a:rPr>
              <a:t>ор"</a:t>
            </a:r>
            <a:r>
              <a:rPr lang="uk-UA" sz="7200" spc="-4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2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Cambria"/>
                <a:cs typeface="Cambria"/>
              </a:rPr>
              <a:t>(ліплення)</a:t>
            </a:r>
          </a:p>
          <a:p>
            <a:pPr marL="227965" marR="764540" algn="just">
              <a:lnSpc>
                <a:spcPct val="143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7200" dirty="0">
                <a:latin typeface="Arial Narrow" panose="020B0606020202030204" pitchFamily="34" charset="0"/>
                <a:ea typeface="Cambria"/>
                <a:cs typeface="Cambria"/>
              </a:rPr>
              <a:t>Оксана</a:t>
            </a:r>
            <a:r>
              <a:rPr lang="uk-UA" sz="7200" spc="17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Cambria"/>
                <a:cs typeface="Cambria"/>
              </a:rPr>
              <a:t>Андрієнко</a:t>
            </a:r>
            <a:r>
              <a:rPr lang="uk-UA" sz="7200" spc="170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3"/>
              </a:rPr>
              <a:t>"Пожежний</a:t>
            </a:r>
            <a:r>
              <a:rPr lang="uk-UA" sz="7200" u="sng" spc="18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3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3"/>
              </a:rPr>
              <a:t>автомобіль</a:t>
            </a:r>
            <a:r>
              <a:rPr lang="uk-UA" sz="7200" spc="17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3"/>
              </a:rPr>
              <a:t> 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3"/>
              </a:rPr>
              <a:t>д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3"/>
              </a:rPr>
              <a:t>ля</a:t>
            </a:r>
            <a:r>
              <a:rPr lang="uk-UA" sz="7200" u="sng" spc="18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3"/>
              </a:rPr>
              <a:t> </a:t>
            </a:r>
            <a:r>
              <a:rPr lang="uk-UA" sz="7200" u="sng" dirty="0" err="1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3"/>
              </a:rPr>
              <a:t>Кроша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3"/>
              </a:rPr>
              <a:t>"</a:t>
            </a:r>
            <a:r>
              <a:rPr lang="uk-UA" sz="7200" spc="17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3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Cambria"/>
                <a:cs typeface="Cambria"/>
              </a:rPr>
              <a:t>(аплікація)</a:t>
            </a:r>
            <a:r>
              <a:rPr lang="uk-UA" sz="7200" spc="-290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endParaRPr lang="uk-UA" sz="7200" spc="-290" dirty="0" smtClean="0">
              <a:latin typeface="Arial Narrow" panose="020B0606020202030204" pitchFamily="34" charset="0"/>
              <a:ea typeface="Cambria"/>
              <a:cs typeface="Cambria"/>
            </a:endParaRPr>
          </a:p>
          <a:p>
            <a:pPr marL="227965" marR="764540" algn="just">
              <a:lnSpc>
                <a:spcPct val="143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7200" dirty="0" smtClean="0">
                <a:latin typeface="Arial Narrow" panose="020B0606020202030204" pitchFamily="34" charset="0"/>
                <a:ea typeface="Cambria"/>
                <a:cs typeface="Cambria"/>
              </a:rPr>
              <a:t>Оксана </a:t>
            </a:r>
            <a:r>
              <a:rPr lang="uk-UA" sz="7200" dirty="0">
                <a:latin typeface="Arial Narrow" panose="020B0606020202030204" pitchFamily="34" charset="0"/>
                <a:ea typeface="Cambria"/>
                <a:cs typeface="Cambria"/>
              </a:rPr>
              <a:t>Андрієнко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4"/>
              </a:rPr>
              <a:t>"Пішохі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4"/>
              </a:rPr>
              <a:t>д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4"/>
              </a:rPr>
              <a:t>ний пе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4"/>
              </a:rPr>
              <a:t>рехід для </a:t>
            </a:r>
            <a:r>
              <a:rPr lang="uk-UA" sz="7200" dirty="0" err="1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4"/>
              </a:rPr>
              <a:t>Пеппи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4"/>
              </a:rPr>
              <a:t>" </a:t>
            </a:r>
            <a:r>
              <a:rPr lang="uk-UA" sz="7200" dirty="0">
                <a:latin typeface="Arial Narrow" panose="020B0606020202030204" pitchFamily="34" charset="0"/>
                <a:ea typeface="Cambria"/>
                <a:cs typeface="Cambria"/>
              </a:rPr>
              <a:t>(аплікація)</a:t>
            </a:r>
            <a:r>
              <a:rPr lang="uk-UA" sz="7200" spc="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endParaRPr lang="uk-UA" sz="7200" spc="5" dirty="0" smtClean="0">
              <a:latin typeface="Arial Narrow" panose="020B0606020202030204" pitchFamily="34" charset="0"/>
              <a:ea typeface="Cambria"/>
              <a:cs typeface="Cambria"/>
            </a:endParaRPr>
          </a:p>
          <a:p>
            <a:pPr marL="227965" marR="764540" algn="just">
              <a:lnSpc>
                <a:spcPct val="143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7200" dirty="0" smtClean="0">
                <a:latin typeface="Arial Narrow" panose="020B0606020202030204" pitchFamily="34" charset="0"/>
                <a:ea typeface="Cambria"/>
                <a:cs typeface="Cambria"/>
              </a:rPr>
              <a:t>Юлія</a:t>
            </a:r>
            <a:r>
              <a:rPr lang="uk-UA" sz="7200" spc="-40" dirty="0" smtClean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dirty="0" err="1">
                <a:latin typeface="Arial Narrow" panose="020B0606020202030204" pitchFamily="34" charset="0"/>
                <a:ea typeface="Cambria"/>
                <a:cs typeface="Cambria"/>
              </a:rPr>
              <a:t>Котенко</a:t>
            </a:r>
            <a:r>
              <a:rPr lang="uk-UA" sz="7200" spc="-4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5"/>
              </a:rPr>
              <a:t>"Світлоф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5"/>
              </a:rPr>
              <a:t>ор</a:t>
            </a:r>
            <a:r>
              <a:rPr lang="uk-UA" sz="7200" spc="-3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5"/>
              </a:rPr>
              <a:t> 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5"/>
              </a:rPr>
              <a:t>для</a:t>
            </a:r>
            <a:r>
              <a:rPr lang="uk-UA" sz="7200" spc="-4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5"/>
              </a:rPr>
              <a:t> 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5"/>
              </a:rPr>
              <a:t>свинки</a:t>
            </a:r>
            <a:r>
              <a:rPr lang="uk-UA" sz="7200" spc="-4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5"/>
              </a:rPr>
              <a:t> </a:t>
            </a:r>
            <a:r>
              <a:rPr lang="uk-UA" sz="7200" dirty="0" err="1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5"/>
              </a:rPr>
              <a:t>Пеппи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5"/>
              </a:rPr>
              <a:t>"</a:t>
            </a:r>
            <a:r>
              <a:rPr lang="uk-UA" sz="7200" spc="-4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5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Cambria"/>
                <a:cs typeface="Cambria"/>
              </a:rPr>
              <a:t>(аплікація)</a:t>
            </a:r>
          </a:p>
          <a:p>
            <a:pPr marL="227965" marR="366395" algn="just">
              <a:lnSpc>
                <a:spcPct val="143000"/>
              </a:lnSpc>
              <a:spcBef>
                <a:spcPts val="5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7200" dirty="0">
                <a:latin typeface="Arial Narrow" panose="020B0606020202030204" pitchFamily="34" charset="0"/>
                <a:ea typeface="Cambria"/>
                <a:cs typeface="Cambria"/>
              </a:rPr>
              <a:t>Ірина</a:t>
            </a:r>
            <a:r>
              <a:rPr lang="uk-UA" sz="7200" spc="-3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dirty="0" err="1">
                <a:latin typeface="Arial Narrow" panose="020B0606020202030204" pitchFamily="34" charset="0"/>
                <a:ea typeface="Cambria"/>
                <a:cs typeface="Cambria"/>
              </a:rPr>
              <a:t>Розпутня</a:t>
            </a:r>
            <a:r>
              <a:rPr lang="uk-UA" sz="7200" spc="-3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6"/>
              </a:rPr>
              <a:t>"П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6"/>
              </a:rPr>
              <a:t>ральна</a:t>
            </a:r>
            <a:r>
              <a:rPr lang="uk-UA" sz="7200" spc="-3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6"/>
              </a:rPr>
              <a:t> 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6"/>
              </a:rPr>
              <a:t>машина</a:t>
            </a:r>
            <a:r>
              <a:rPr lang="uk-UA" sz="7200" spc="-3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6"/>
              </a:rPr>
              <a:t> 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6"/>
              </a:rPr>
              <a:t>для</a:t>
            </a:r>
            <a:r>
              <a:rPr lang="uk-UA" sz="7200" spc="-3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6"/>
              </a:rPr>
              <a:t> 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6"/>
              </a:rPr>
              <a:t>охайних</a:t>
            </a:r>
            <a:r>
              <a:rPr lang="uk-UA" sz="7200" spc="-3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6"/>
              </a:rPr>
              <a:t> 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6"/>
              </a:rPr>
              <a:t>малят"</a:t>
            </a:r>
            <a:r>
              <a:rPr lang="uk-UA" sz="7200" spc="-4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6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Cambria"/>
                <a:cs typeface="Cambria"/>
              </a:rPr>
              <a:t>(аплікація)</a:t>
            </a:r>
            <a:r>
              <a:rPr lang="uk-UA" sz="7200" spc="-300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endParaRPr lang="uk-UA" sz="7200" spc="-300" dirty="0" smtClean="0">
              <a:latin typeface="Arial Narrow" panose="020B0606020202030204" pitchFamily="34" charset="0"/>
              <a:ea typeface="Cambria"/>
              <a:cs typeface="Cambria"/>
            </a:endParaRPr>
          </a:p>
          <a:p>
            <a:pPr marL="227965" marR="366395" algn="just">
              <a:lnSpc>
                <a:spcPct val="143000"/>
              </a:lnSpc>
              <a:spcBef>
                <a:spcPts val="5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7200" dirty="0" smtClean="0">
                <a:latin typeface="Arial Narrow" panose="020B0606020202030204" pitchFamily="34" charset="0"/>
                <a:ea typeface="Cambria"/>
                <a:cs typeface="Cambria"/>
              </a:rPr>
              <a:t>Тетяна</a:t>
            </a:r>
            <a:r>
              <a:rPr lang="uk-UA" sz="7200" spc="-35" dirty="0" smtClean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Cambria"/>
                <a:cs typeface="Cambria"/>
              </a:rPr>
              <a:t>Бабич</a:t>
            </a:r>
            <a:r>
              <a:rPr lang="uk-UA" sz="7200" spc="-40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7"/>
              </a:rPr>
              <a:t>"Світлоф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7"/>
              </a:rPr>
              <a:t>ор"</a:t>
            </a:r>
            <a:r>
              <a:rPr lang="uk-UA" sz="7200" spc="-4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7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Cambria"/>
                <a:cs typeface="Cambria"/>
              </a:rPr>
              <a:t>(аплікація)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uk-UA" sz="4500" dirty="0">
              <a:latin typeface="Arial Narrow" panose="020B060602020203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710816" y="64886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 smtClean="0">
                <a:solidFill>
                  <a:prstClr val="black"/>
                </a:solidFill>
              </a:rPr>
              <a:t>8</a:t>
            </a:r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264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62074"/>
          </a:xfrm>
        </p:spPr>
        <p:txBody>
          <a:bodyPr>
            <a:normAutofit fontScale="90000"/>
          </a:bodyPr>
          <a:lstStyle/>
          <a:p>
            <a:pPr marL="215265" lvl="0" indent="-342900">
              <a:spcBef>
                <a:spcPts val="575"/>
              </a:spcBef>
            </a:pPr>
            <a:r>
              <a:rPr lang="uk-UA" sz="3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/>
            </a:r>
            <a:br>
              <a:rPr lang="uk-UA" sz="3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</a:br>
            <a:r>
              <a:rPr lang="uk-UA" sz="3100" b="1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/>
            </a:r>
            <a:br>
              <a:rPr lang="uk-UA" sz="3100" b="1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</a:br>
            <a:r>
              <a:rPr lang="uk-UA" sz="31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Кейс безпеки. </a:t>
            </a:r>
            <a:r>
              <a:rPr lang="uk-UA" sz="3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Додаткова</a:t>
            </a:r>
            <a:r>
              <a:rPr lang="uk-UA" sz="3100" b="1" spc="155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uk-UA" sz="31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література з </a:t>
            </a:r>
            <a:r>
              <a:rPr lang="uk-UA" sz="3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БЖД</a:t>
            </a:r>
            <a:r>
              <a:rPr lang="uk-UA" sz="31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/>
            </a:r>
            <a:br>
              <a:rPr lang="uk-UA" sz="31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prstClr val="black"/>
                </a:solidFill>
                <a:latin typeface="Arial"/>
                <a:ea typeface="Cambria"/>
                <a:cs typeface="Cambria"/>
              </a:rPr>
              <a:t> </a:t>
            </a:r>
            <a:r>
              <a:rPr lang="uk-UA" sz="1300" dirty="0">
                <a:solidFill>
                  <a:prstClr val="black"/>
                </a:solidFill>
                <a:latin typeface="Cambria"/>
                <a:ea typeface="Cambria"/>
                <a:cs typeface="Cambria"/>
              </a:rPr>
              <a:t/>
            </a:r>
            <a:br>
              <a:rPr lang="uk-UA" sz="1300" dirty="0">
                <a:solidFill>
                  <a:prstClr val="black"/>
                </a:solidFill>
                <a:latin typeface="Cambria"/>
                <a:ea typeface="Cambria"/>
                <a:cs typeface="Cambria"/>
              </a:rPr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620688"/>
            <a:ext cx="8363272" cy="5904656"/>
          </a:xfrm>
          <a:solidFill>
            <a:schemeClr val="bg1"/>
          </a:solidFill>
          <a:ln>
            <a:solidFill>
              <a:srgbClr val="0070C0"/>
            </a:solidFill>
          </a:ln>
        </p:spPr>
        <p:txBody>
          <a:bodyPr>
            <a:normAutofit fontScale="62500" lnSpcReduction="20000"/>
          </a:bodyPr>
          <a:lstStyle/>
          <a:p>
            <a:pPr marR="66040" lvl="0" algn="just">
              <a:lnSpc>
                <a:spcPct val="138000"/>
              </a:lnSpc>
              <a:buSzPts val="1200"/>
              <a:buFont typeface="Cambria"/>
              <a:buAutoNum type="arabicPeriod"/>
              <a:tabLst>
                <a:tab pos="437515" algn="l"/>
              </a:tabLst>
            </a:pPr>
            <a:r>
              <a:rPr lang="uk-UA" dirty="0" smtClean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3"/>
              </a:rPr>
              <a:t>Пам’ятка </a:t>
            </a:r>
            <a:r>
              <a:rPr lang="uk-UA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3"/>
              </a:rPr>
              <a:t>для керівника закладу дошкільної освіти щодо організації роботи з</a:t>
            </a:r>
            <a:r>
              <a:rPr lang="uk-UA" spc="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3"/>
              </a:rPr>
              <a:t> </a:t>
            </a:r>
            <a:r>
              <a:rPr lang="uk-UA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3"/>
              </a:rPr>
              <a:t>охо</a:t>
            </a:r>
            <a:r>
              <a:rPr lang="uk-UA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3"/>
              </a:rPr>
              <a:t>рони праці та безпеки життєдіяльності. Упорядник Олена </a:t>
            </a:r>
            <a:r>
              <a:rPr lang="uk-UA" dirty="0" err="1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3"/>
              </a:rPr>
              <a:t>Швачова</a:t>
            </a:r>
            <a:r>
              <a:rPr lang="uk-UA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3"/>
              </a:rPr>
              <a:t>, головний</a:t>
            </a:r>
            <a:r>
              <a:rPr lang="uk-UA" spc="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спеціаліст</a:t>
            </a:r>
            <a:r>
              <a:rPr lang="uk-UA" spc="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відділу</a:t>
            </a:r>
            <a:r>
              <a:rPr lang="uk-UA" spc="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дошкільної</a:t>
            </a:r>
            <a:r>
              <a:rPr lang="uk-UA" spc="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освіти</a:t>
            </a:r>
            <a:r>
              <a:rPr lang="uk-UA" spc="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Департаменту</a:t>
            </a:r>
            <a:r>
              <a:rPr lang="uk-UA" spc="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дошкільної,</a:t>
            </a:r>
            <a:r>
              <a:rPr lang="uk-UA" spc="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шкільної,</a:t>
            </a:r>
            <a:r>
              <a:rPr lang="uk-UA" spc="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позашкільної</a:t>
            </a:r>
            <a:r>
              <a:rPr lang="uk-UA" spc="-4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та</a:t>
            </a:r>
            <a:r>
              <a:rPr lang="uk-UA" spc="-4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інклюзивної</a:t>
            </a:r>
            <a:r>
              <a:rPr lang="uk-UA" spc="-4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освіти</a:t>
            </a:r>
            <a:r>
              <a:rPr lang="uk-UA" spc="-40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Міністерства</a:t>
            </a:r>
            <a:r>
              <a:rPr lang="uk-UA" spc="-4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освіти</a:t>
            </a:r>
            <a:r>
              <a:rPr lang="uk-UA" spc="-4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і</a:t>
            </a:r>
            <a:r>
              <a:rPr lang="uk-UA" spc="-40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науки</a:t>
            </a:r>
            <a:r>
              <a:rPr lang="uk-UA" spc="-4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України.</a:t>
            </a:r>
            <a:endParaRPr lang="uk-UA" sz="2800" dirty="0">
              <a:latin typeface="Arial Narrow" panose="020B0606020202030204" pitchFamily="34" charset="0"/>
              <a:ea typeface="Cambria"/>
              <a:cs typeface="Cambria"/>
            </a:endParaRPr>
          </a:p>
          <a:p>
            <a:pPr marR="65405" lvl="0" algn="just">
              <a:lnSpc>
                <a:spcPct val="138000"/>
              </a:lnSpc>
              <a:buSzPts val="1200"/>
              <a:buFont typeface="Cambria"/>
              <a:buAutoNum type="arabicPeriod"/>
              <a:tabLst>
                <a:tab pos="482600" algn="l"/>
              </a:tabLst>
            </a:pPr>
            <a:r>
              <a:rPr lang="uk-UA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Типова</a:t>
            </a:r>
            <a:r>
              <a:rPr lang="uk-UA" u="sng" spc="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 </a:t>
            </a:r>
            <a:r>
              <a:rPr lang="uk-UA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програма</a:t>
            </a:r>
            <a:r>
              <a:rPr lang="uk-UA" u="sng" spc="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 </a:t>
            </a:r>
            <a:r>
              <a:rPr lang="uk-UA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підвищення</a:t>
            </a:r>
            <a:r>
              <a:rPr lang="uk-UA" u="sng" spc="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 </a:t>
            </a:r>
            <a:r>
              <a:rPr lang="uk-UA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кваліфікації</a:t>
            </a:r>
            <a:r>
              <a:rPr lang="uk-UA" u="sng" spc="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 </a:t>
            </a:r>
            <a:r>
              <a:rPr lang="uk-UA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педагогічних</a:t>
            </a:r>
            <a:r>
              <a:rPr lang="uk-UA" u="sng" spc="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 </a:t>
            </a:r>
            <a:r>
              <a:rPr lang="uk-UA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працівників</a:t>
            </a:r>
            <a:r>
              <a:rPr lang="uk-UA" u="sng" spc="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 </a:t>
            </a:r>
            <a:r>
              <a:rPr lang="uk-UA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щодо</a:t>
            </a:r>
            <a:r>
              <a:rPr lang="uk-UA" spc="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 </a:t>
            </a:r>
            <a:r>
              <a:rPr lang="uk-UA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о</a:t>
            </a:r>
            <a:r>
              <a:rPr lang="uk-UA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рганізації</a:t>
            </a:r>
            <a:r>
              <a:rPr lang="uk-UA" spc="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 </a:t>
            </a:r>
            <a:r>
              <a:rPr lang="uk-UA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безпечного</a:t>
            </a:r>
            <a:r>
              <a:rPr lang="uk-UA" spc="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 </a:t>
            </a:r>
            <a:r>
              <a:rPr lang="uk-UA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освітнього</a:t>
            </a:r>
            <a:r>
              <a:rPr lang="uk-UA" spc="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 </a:t>
            </a:r>
            <a:r>
              <a:rPr lang="uk-UA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простору</a:t>
            </a:r>
            <a:r>
              <a:rPr lang="uk-UA" spc="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 </a:t>
            </a:r>
            <a:r>
              <a:rPr lang="uk-UA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в</a:t>
            </a:r>
            <a:r>
              <a:rPr lang="uk-UA" spc="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 </a:t>
            </a:r>
            <a:r>
              <a:rPr lang="uk-UA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закладі</a:t>
            </a:r>
            <a:r>
              <a:rPr lang="uk-UA" spc="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 </a:t>
            </a:r>
            <a:r>
              <a:rPr lang="uk-UA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дошкільної</a:t>
            </a:r>
            <a:r>
              <a:rPr lang="uk-UA" spc="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 </a:t>
            </a:r>
            <a:r>
              <a:rPr lang="uk-UA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освіти.</a:t>
            </a:r>
            <a:r>
              <a:rPr lang="uk-UA" spc="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Розробники:</a:t>
            </a:r>
            <a:r>
              <a:rPr lang="uk-UA" spc="-40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 err="1">
                <a:latin typeface="Arial Narrow" panose="020B0606020202030204" pitchFamily="34" charset="0"/>
                <a:ea typeface="Cambria"/>
                <a:cs typeface="Cambria"/>
              </a:rPr>
              <a:t>Косенчук</a:t>
            </a:r>
            <a:r>
              <a:rPr lang="uk-UA" spc="-3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О.Г.,</a:t>
            </a:r>
            <a:r>
              <a:rPr lang="uk-UA" spc="-3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кандидатом</a:t>
            </a:r>
            <a:r>
              <a:rPr lang="uk-UA" spc="-40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педагогічних</a:t>
            </a:r>
            <a:r>
              <a:rPr lang="uk-UA" spc="-3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наук,</a:t>
            </a:r>
            <a:r>
              <a:rPr lang="uk-UA" spc="-3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доцентом,</a:t>
            </a:r>
            <a:r>
              <a:rPr lang="uk-UA" spc="-40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начальником</a:t>
            </a:r>
            <a:r>
              <a:rPr lang="uk-UA" spc="-30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відділу</a:t>
            </a:r>
            <a:r>
              <a:rPr lang="uk-UA" spc="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дошкільної</a:t>
            </a:r>
            <a:r>
              <a:rPr lang="uk-UA" spc="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освіти</a:t>
            </a:r>
            <a:r>
              <a:rPr lang="uk-UA" spc="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УІРО,</a:t>
            </a:r>
            <a:r>
              <a:rPr lang="uk-UA" spc="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 err="1">
                <a:latin typeface="Arial Narrow" panose="020B0606020202030204" pitchFamily="34" charset="0"/>
                <a:ea typeface="Cambria"/>
                <a:cs typeface="Cambria"/>
              </a:rPr>
              <a:t>Стягунова</a:t>
            </a:r>
            <a:r>
              <a:rPr lang="uk-UA" spc="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О.О.,</a:t>
            </a:r>
            <a:r>
              <a:rPr lang="uk-UA" spc="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кандидатом</a:t>
            </a:r>
            <a:r>
              <a:rPr lang="uk-UA" spc="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педагогічних</a:t>
            </a:r>
            <a:r>
              <a:rPr lang="uk-UA" spc="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наук,</a:t>
            </a:r>
            <a:r>
              <a:rPr lang="uk-UA" spc="-30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методистом</a:t>
            </a:r>
            <a:r>
              <a:rPr lang="uk-UA" spc="-40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відділу</a:t>
            </a:r>
            <a:r>
              <a:rPr lang="uk-UA" spc="-3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дошкільної</a:t>
            </a:r>
            <a:r>
              <a:rPr lang="uk-UA" spc="-3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освіти.</a:t>
            </a:r>
            <a:endParaRPr lang="uk-UA" sz="2800" dirty="0">
              <a:latin typeface="Arial Narrow" panose="020B0606020202030204" pitchFamily="34" charset="0"/>
              <a:ea typeface="Cambria"/>
              <a:cs typeface="Cambria"/>
            </a:endParaRPr>
          </a:p>
          <a:p>
            <a:pPr marR="68580" lvl="0" algn="just">
              <a:lnSpc>
                <a:spcPct val="138000"/>
              </a:lnSpc>
              <a:buSzPts val="1200"/>
              <a:buFont typeface="Cambria"/>
              <a:buAutoNum type="arabicPeriod"/>
              <a:tabLst>
                <a:tab pos="414020" algn="l"/>
              </a:tabLst>
            </a:pPr>
            <a:r>
              <a:rPr lang="uk-UA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5"/>
              </a:rPr>
              <a:t>Абетка</a:t>
            </a:r>
            <a:r>
              <a:rPr lang="uk-UA" u="sng" spc="1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5"/>
              </a:rPr>
              <a:t> </a:t>
            </a:r>
            <a:r>
              <a:rPr lang="uk-UA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5"/>
              </a:rPr>
              <a:t>безпеки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.</a:t>
            </a:r>
            <a:r>
              <a:rPr lang="uk-UA" spc="10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Матеріали</a:t>
            </a:r>
            <a:r>
              <a:rPr lang="uk-UA" spc="10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Державної</a:t>
            </a:r>
            <a:r>
              <a:rPr lang="uk-UA" spc="10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служби</a:t>
            </a:r>
            <a:r>
              <a:rPr lang="uk-UA" spc="100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надзвичайних</a:t>
            </a:r>
            <a:r>
              <a:rPr lang="uk-UA" spc="10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ситуацій</a:t>
            </a:r>
            <a:r>
              <a:rPr lang="uk-UA" spc="10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в</a:t>
            </a:r>
            <a:r>
              <a:rPr lang="uk-UA" spc="10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Україні</a:t>
            </a:r>
            <a:r>
              <a:rPr lang="uk-UA" spc="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 err="1">
                <a:latin typeface="Arial Narrow" panose="020B0606020202030204" pitchFamily="34" charset="0"/>
                <a:ea typeface="Cambria"/>
                <a:cs typeface="Cambria"/>
              </a:rPr>
              <a:t>Ройз</a:t>
            </a:r>
            <a:r>
              <a:rPr lang="uk-UA" spc="11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С.</a:t>
            </a:r>
            <a:r>
              <a:rPr lang="uk-UA" spc="11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 err="1">
                <a:latin typeface="Arial Narrow" panose="020B0606020202030204" pitchFamily="34" charset="0"/>
                <a:ea typeface="Cambria"/>
                <a:cs typeface="Cambria"/>
              </a:rPr>
              <a:t>Супергерої</a:t>
            </a:r>
            <a:r>
              <a:rPr lang="uk-UA" spc="11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безпеки.</a:t>
            </a:r>
            <a:r>
              <a:rPr lang="uk-UA" spc="11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Як</a:t>
            </a:r>
            <a:r>
              <a:rPr lang="uk-UA" spc="11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підготувати</a:t>
            </a:r>
            <a:r>
              <a:rPr lang="uk-UA" spc="11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дітей</a:t>
            </a:r>
            <a:r>
              <a:rPr lang="uk-UA" spc="11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до</a:t>
            </a:r>
            <a:r>
              <a:rPr lang="uk-UA" spc="11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можливих</a:t>
            </a:r>
            <a:r>
              <a:rPr lang="uk-UA" spc="11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надзвичайних</a:t>
            </a:r>
            <a:r>
              <a:rPr lang="uk-UA" spc="-30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ситуацій.</a:t>
            </a:r>
            <a:r>
              <a:rPr lang="uk-UA" spc="-40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Посібник</a:t>
            </a:r>
            <a:r>
              <a:rPr lang="uk-UA" spc="-3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для</a:t>
            </a:r>
            <a:r>
              <a:rPr lang="uk-UA" spc="-3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батьків.</a:t>
            </a:r>
            <a:endParaRPr lang="uk-UA" sz="2800" dirty="0">
              <a:latin typeface="Arial Narrow" panose="020B0606020202030204" pitchFamily="34" charset="0"/>
              <a:ea typeface="Cambria"/>
              <a:cs typeface="Cambria"/>
            </a:endParaRPr>
          </a:p>
          <a:p>
            <a:pPr marR="72390" lvl="0" algn="just">
              <a:lnSpc>
                <a:spcPct val="138000"/>
              </a:lnSpc>
              <a:buSzPts val="1200"/>
              <a:buFont typeface="Cambria"/>
              <a:buAutoNum type="arabicPeriod"/>
              <a:tabLst>
                <a:tab pos="592455" algn="l"/>
              </a:tabLst>
            </a:pPr>
            <a:r>
              <a:rPr lang="uk-UA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6"/>
              </a:rPr>
              <a:t>Фізична</a:t>
            </a:r>
            <a:r>
              <a:rPr lang="uk-UA" u="sng" spc="9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6"/>
              </a:rPr>
              <a:t> </a:t>
            </a:r>
            <a:r>
              <a:rPr lang="uk-UA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6"/>
              </a:rPr>
              <a:t>безпека</a:t>
            </a:r>
            <a:r>
              <a:rPr lang="uk-UA" u="sng" spc="29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6"/>
              </a:rPr>
              <a:t> </a:t>
            </a:r>
            <a:r>
              <a:rPr lang="uk-UA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6"/>
              </a:rPr>
              <a:t>д</a:t>
            </a:r>
            <a:r>
              <a:rPr lang="uk-UA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6"/>
              </a:rPr>
              <a:t>ітей</a:t>
            </a:r>
            <a:r>
              <a:rPr lang="uk-UA" u="sng" spc="9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6"/>
              </a:rPr>
              <a:t> </a:t>
            </a:r>
            <a:r>
              <a:rPr lang="uk-UA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6"/>
              </a:rPr>
              <a:t>під</a:t>
            </a:r>
            <a:r>
              <a:rPr lang="uk-UA" u="sng" spc="9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6"/>
              </a:rPr>
              <a:t> </a:t>
            </a:r>
            <a:r>
              <a:rPr lang="uk-UA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6"/>
              </a:rPr>
              <a:t>час</a:t>
            </a:r>
            <a:r>
              <a:rPr lang="uk-UA" u="sng" spc="9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6"/>
              </a:rPr>
              <a:t> </a:t>
            </a:r>
            <a:r>
              <a:rPr lang="uk-UA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6"/>
              </a:rPr>
              <a:t>війни.</a:t>
            </a:r>
            <a:r>
              <a:rPr lang="uk-UA" spc="10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Правила</a:t>
            </a:r>
            <a:r>
              <a:rPr lang="uk-UA" spc="10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поведінки</a:t>
            </a:r>
            <a:r>
              <a:rPr lang="uk-UA" spc="10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в</a:t>
            </a:r>
            <a:r>
              <a:rPr lang="uk-UA" spc="10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евакуації,</a:t>
            </a:r>
            <a:r>
              <a:rPr lang="uk-UA" spc="10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на</a:t>
            </a:r>
            <a:r>
              <a:rPr lang="uk-UA" spc="-30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окупованих</a:t>
            </a:r>
            <a:r>
              <a:rPr lang="uk-UA" spc="-3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територіях</a:t>
            </a:r>
            <a:r>
              <a:rPr lang="uk-UA" spc="-3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і</a:t>
            </a:r>
            <a:r>
              <a:rPr lang="uk-UA" spc="-3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в</a:t>
            </a:r>
            <a:r>
              <a:rPr lang="uk-UA" spc="-3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зоні</a:t>
            </a:r>
            <a:r>
              <a:rPr lang="uk-UA" spc="-3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бойових</a:t>
            </a:r>
            <a:r>
              <a:rPr lang="uk-UA" spc="-3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дій.</a:t>
            </a:r>
            <a:endParaRPr lang="uk-UA" sz="2800" dirty="0">
              <a:latin typeface="Arial Narrow" panose="020B0606020202030204" pitchFamily="34" charset="0"/>
              <a:ea typeface="Cambria"/>
              <a:cs typeface="Cambria"/>
            </a:endParaRPr>
          </a:p>
          <a:p>
            <a:pPr lvl="0" algn="just">
              <a:lnSpc>
                <a:spcPts val="1400"/>
              </a:lnSpc>
              <a:buSzPts val="1200"/>
              <a:buFont typeface="Cambria"/>
              <a:buAutoNum type="arabicPeriod"/>
              <a:tabLst>
                <a:tab pos="455930" algn="l"/>
              </a:tabLst>
            </a:pPr>
            <a:r>
              <a:rPr lang="uk-UA" u="sng" spc="-2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7"/>
              </a:rPr>
              <a:t> </a:t>
            </a:r>
            <a:r>
              <a:rPr lang="uk-UA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7"/>
              </a:rPr>
              <a:t>Мінна</a:t>
            </a:r>
            <a:r>
              <a:rPr lang="uk-UA" u="sng" spc="-6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7"/>
              </a:rPr>
              <a:t> </a:t>
            </a:r>
            <a:r>
              <a:rPr lang="uk-UA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7"/>
              </a:rPr>
              <a:t>безпека</a:t>
            </a:r>
            <a:r>
              <a:rPr lang="uk-UA" u="sng" spc="-6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7"/>
              </a:rPr>
              <a:t> </a:t>
            </a:r>
            <a:r>
              <a:rPr lang="uk-UA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7"/>
              </a:rPr>
              <a:t>з</a:t>
            </a:r>
            <a:r>
              <a:rPr lang="uk-UA" u="sng" spc="-6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7"/>
              </a:rPr>
              <a:t> </a:t>
            </a:r>
            <a:r>
              <a:rPr lang="uk-UA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7"/>
              </a:rPr>
              <a:t>песиком</a:t>
            </a:r>
            <a:r>
              <a:rPr lang="uk-UA" u="sng" spc="-6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7"/>
              </a:rPr>
              <a:t> </a:t>
            </a:r>
            <a:r>
              <a:rPr lang="uk-UA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7"/>
              </a:rPr>
              <a:t>Пат</a:t>
            </a:r>
            <a:r>
              <a:rPr lang="uk-UA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7"/>
              </a:rPr>
              <a:t>роном.</a:t>
            </a:r>
            <a:endParaRPr lang="uk-UA" sz="2800" dirty="0">
              <a:latin typeface="Arial Narrow" panose="020B0606020202030204" pitchFamily="34" charset="0"/>
              <a:ea typeface="Cambria"/>
              <a:cs typeface="Cambria"/>
            </a:endParaRPr>
          </a:p>
          <a:p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8725296" y="64886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 smtClean="0">
                <a:solidFill>
                  <a:prstClr val="black"/>
                </a:solidFill>
              </a:rPr>
              <a:t>9</a:t>
            </a:r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711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2471</TotalTime>
  <Words>1924</Words>
  <Application>Microsoft Office PowerPoint</Application>
  <PresentationFormat>Экран (4:3)</PresentationFormat>
  <Paragraphs>187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Початкова школа імені Софії Русової   </vt:lpstr>
      <vt:lpstr>Заходи МОН з підготовки закладів дошкільної освіти  до нового 2023/2024 н. р.</vt:lpstr>
      <vt:lpstr>Головне завдання ЗДО у 2023/2024 н.р. - </vt:lpstr>
      <vt:lpstr>Питання безпеки – найбільш актуальне в період воєнного стану</vt:lpstr>
      <vt:lpstr>Рекомендовано для дошкільників</vt:lpstr>
      <vt:lpstr>Рекомендовано вихователям ЗДО</vt:lpstr>
      <vt:lpstr>Кейс безпеки. Нормативно-правова база на 2023/2024 н.р.</vt:lpstr>
      <vt:lpstr>  Кейс безпеки. Відеотека «Сучасне дошкілля під крилами захисту»   </vt:lpstr>
      <vt:lpstr>  Кейс безпеки. Додаткова література з БЖД   </vt:lpstr>
      <vt:lpstr>Рекомендовано педагогічним працівникам ЗДО</vt:lpstr>
      <vt:lpstr> Рекомендовані МОН форми/моделі освіти  з дошкільниками у 2023/2024 н.р.  </vt:lpstr>
      <vt:lpstr>Слайд 12</vt:lpstr>
      <vt:lpstr>  Комплексні програми на 2023/2024 навчальний рік </vt:lpstr>
      <vt:lpstr>Парціальні програми на 2023/2024 навчальний рік </vt:lpstr>
      <vt:lpstr>Взаємодія з батьками (комунікація та партнерство)</vt:lpstr>
      <vt:lpstr>З листа МОН «Про окремі питання діяльності закладів дошкільної освіти у 2023/2024 навчальному році» № 1/12490-23 від 21.08.2023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Квасилівський заклад дошкільної освіти (ясла-садок) Рівненської міської ради</dc:title>
  <dc:creator>raisa070562@ukr.net</dc:creator>
  <cp:lastModifiedBy>Lenovo</cp:lastModifiedBy>
  <cp:revision>153</cp:revision>
  <dcterms:created xsi:type="dcterms:W3CDTF">2023-07-19T07:17:26Z</dcterms:created>
  <dcterms:modified xsi:type="dcterms:W3CDTF">2023-08-30T21:04:05Z</dcterms:modified>
</cp:coreProperties>
</file>