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69" r:id="rId5"/>
    <p:sldId id="270" r:id="rId6"/>
    <p:sldId id="267" r:id="rId7"/>
    <p:sldId id="26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71" r:id="rId17"/>
  </p:sldIdLst>
  <p:sldSz cx="9144000" cy="5143500" type="screen16x9"/>
  <p:notesSz cx="6858000" cy="9144000"/>
  <p:embeddedFontLst>
    <p:embeddedFont>
      <p:font typeface="Nunito" charset="-52"/>
      <p:regular r:id="rId19"/>
      <p:bold r:id="rId20"/>
      <p:italic r:id="rId21"/>
      <p:boldItalic r:id="rId22"/>
    </p:embeddedFont>
    <p:embeddedFont>
      <p:font typeface="Cambria" pitchFamily="18" charset="0"/>
      <p:regular r:id="rId23"/>
      <p:bold r:id="rId24"/>
      <p:italic r:id="rId25"/>
      <p:boldItalic r:id="rId26"/>
    </p:embeddedFont>
    <p:embeddedFont>
      <p:font typeface="Andika" charset="-52"/>
      <p:regular r:id="rId27"/>
    </p:embeddedFon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Comic Sans MS" pitchFamily="66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EDB32D4-4E98-4803-A5B8-8C8DCC96137C}">
  <a:tblStyle styleId="{EEDB32D4-4E98-4803-A5B8-8C8DCC96137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-33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2dc289466f_0_1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2dc289466f_0_1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2dc289466f_0_1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2dc289466f_0_1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2dc289466f_0_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2dc289466f_0_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2dc289466f_0_1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2dc289466f_0_1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2dc289466f_0_1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2dc289466f_0_1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2dc289466f_0_1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2dc289466f_0_1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2dc289466f_0_1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2dc289466f_0_1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2dc289466f_0_1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2dc289466f_0_1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2dc289466f_0_1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2dc289466f_0_1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2dc289466f_0_13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2dc289466f_0_13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1858700" y="1058779"/>
            <a:ext cx="5361300" cy="221201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 smtClean="0">
                <a:solidFill>
                  <a:srgbClr val="FF0000"/>
                </a:solidFill>
              </a:rPr>
              <a:t/>
            </a:r>
            <a:br>
              <a:rPr lang="ru" b="1" dirty="0" smtClean="0">
                <a:solidFill>
                  <a:srgbClr val="FF0000"/>
                </a:solidFill>
              </a:rPr>
            </a:br>
            <a:r>
              <a:rPr lang="ru" b="1" dirty="0" smtClean="0">
                <a:solidFill>
                  <a:srgbClr val="FF0000"/>
                </a:solidFill>
              </a:rPr>
              <a:t>Моніторинг </a:t>
            </a:r>
            <a:r>
              <a:rPr lang="ru" b="1" dirty="0" smtClean="0">
                <a:solidFill>
                  <a:srgbClr val="FF0000"/>
                </a:solidFill>
              </a:rPr>
              <a:t>досягнень дітей дошкільного віку Початкової школи імені Софії </a:t>
            </a:r>
            <a:r>
              <a:rPr lang="ru" b="1" dirty="0" smtClean="0">
                <a:solidFill>
                  <a:srgbClr val="FF0000"/>
                </a:solidFill>
              </a:rPr>
              <a:t>Русової</a:t>
            </a:r>
            <a:br>
              <a:rPr lang="ru" b="1" dirty="0" smtClean="0">
                <a:solidFill>
                  <a:srgbClr val="FF0000"/>
                </a:solidFill>
              </a:rPr>
            </a:br>
            <a:r>
              <a:rPr lang="ru" b="1" dirty="0" smtClean="0">
                <a:solidFill>
                  <a:srgbClr val="FF0000"/>
                </a:solidFill>
              </a:rPr>
              <a:t>за І семестр </a:t>
            </a:r>
            <a:br>
              <a:rPr lang="ru" b="1" dirty="0" smtClean="0">
                <a:solidFill>
                  <a:srgbClr val="FF0000"/>
                </a:solidFill>
              </a:rPr>
            </a:br>
            <a:r>
              <a:rPr lang="ru" b="1" dirty="0" smtClean="0">
                <a:solidFill>
                  <a:srgbClr val="FF0000"/>
                </a:solidFill>
              </a:rPr>
              <a:t>2023-2024 н. р.</a:t>
            </a:r>
            <a:r>
              <a:rPr lang="ru" b="1" dirty="0" smtClean="0">
                <a:solidFill>
                  <a:srgbClr val="FF0000"/>
                </a:solidFill>
              </a:rPr>
              <a:t/>
            </a:r>
            <a:br>
              <a:rPr lang="ru" b="1" dirty="0" smtClean="0">
                <a:solidFill>
                  <a:srgbClr val="FF0000"/>
                </a:solidFill>
              </a:rPr>
            </a:br>
            <a:r>
              <a:rPr lang="ru" b="1" dirty="0" smtClean="0">
                <a:solidFill>
                  <a:srgbClr val="FF0000"/>
                </a:solidFill>
              </a:rPr>
              <a:t> 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80008" y="3888605"/>
            <a:ext cx="38982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Підготувала</a:t>
            </a:r>
          </a:p>
          <a:p>
            <a:pPr lvl="0" algn="ctr"/>
            <a:r>
              <a:rPr lang="uk-UA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вихователь-методист Початкової школи імені Софії Русової        </a:t>
            </a:r>
          </a:p>
          <a:p>
            <a:pPr lvl="0" algn="ctr"/>
            <a:r>
              <a:rPr lang="uk-UA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        </a:t>
            </a:r>
            <a:r>
              <a:rPr lang="uk-UA" b="1" i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Петришин</a:t>
            </a:r>
            <a:r>
              <a:rPr lang="uk-UA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Ю.М.</a:t>
            </a:r>
            <a:endParaRPr lang="ru-RU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9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8"/>
          <p:cNvSpPr/>
          <p:nvPr/>
        </p:nvSpPr>
        <p:spPr>
          <a:xfrm>
            <a:off x="3436200" y="1955550"/>
            <a:ext cx="2271600" cy="1232400"/>
          </a:xfrm>
          <a:prstGeom prst="rect">
            <a:avLst/>
          </a:prstGeom>
          <a:solidFill>
            <a:srgbClr val="38761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>
                <a:solidFill>
                  <a:schemeClr val="dk1"/>
                </a:solidFill>
                <a:latin typeface="Andika"/>
                <a:ea typeface="Andika"/>
                <a:cs typeface="Andika"/>
                <a:sym typeface="Andika"/>
              </a:rPr>
              <a:t>Під час яких видів діяльності проводився моніторинг?</a:t>
            </a:r>
            <a:endParaRPr sz="1600" b="1">
              <a:solidFill>
                <a:schemeClr val="dk1"/>
              </a:solidFill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164" name="Google Shape;164;p18"/>
          <p:cNvSpPr/>
          <p:nvPr/>
        </p:nvSpPr>
        <p:spPr>
          <a:xfrm>
            <a:off x="6934175" y="3895175"/>
            <a:ext cx="1789500" cy="889500"/>
          </a:xfrm>
          <a:prstGeom prst="roundRect">
            <a:avLst>
              <a:gd name="adj" fmla="val 16667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latin typeface="Andika"/>
                <a:ea typeface="Andika"/>
                <a:cs typeface="Andika"/>
                <a:sym typeface="Andika"/>
              </a:rPr>
              <a:t>Ігрова діяльність</a:t>
            </a:r>
            <a:endParaRPr b="1"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165" name="Google Shape;165;p18"/>
          <p:cNvSpPr/>
          <p:nvPr/>
        </p:nvSpPr>
        <p:spPr>
          <a:xfrm>
            <a:off x="554825" y="2046675"/>
            <a:ext cx="1789500" cy="889500"/>
          </a:xfrm>
          <a:prstGeom prst="roundRect">
            <a:avLst>
              <a:gd name="adj" fmla="val 16667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latin typeface="Andika"/>
                <a:ea typeface="Andika"/>
                <a:cs typeface="Andika"/>
                <a:sym typeface="Andika"/>
              </a:rPr>
              <a:t>Прогулянка</a:t>
            </a:r>
            <a:endParaRPr b="1"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166" name="Google Shape;166;p18"/>
          <p:cNvSpPr/>
          <p:nvPr/>
        </p:nvSpPr>
        <p:spPr>
          <a:xfrm>
            <a:off x="3677250" y="451250"/>
            <a:ext cx="1789500" cy="889500"/>
          </a:xfrm>
          <a:prstGeom prst="roundRect">
            <a:avLst>
              <a:gd name="adj" fmla="val 16667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latin typeface="Andika"/>
                <a:ea typeface="Andika"/>
                <a:cs typeface="Andika"/>
                <a:sym typeface="Andika"/>
              </a:rPr>
              <a:t>Бесіди</a:t>
            </a:r>
            <a:endParaRPr b="1"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167" name="Google Shape;167;p18"/>
          <p:cNvSpPr/>
          <p:nvPr/>
        </p:nvSpPr>
        <p:spPr>
          <a:xfrm>
            <a:off x="3677250" y="3895175"/>
            <a:ext cx="1789500" cy="889500"/>
          </a:xfrm>
          <a:prstGeom prst="roundRect">
            <a:avLst>
              <a:gd name="adj" fmla="val 16667"/>
            </a:avLst>
          </a:prstGeom>
          <a:solidFill>
            <a:srgbClr val="93C47D"/>
          </a:solidFill>
          <a:ln w="952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Andika"/>
                <a:ea typeface="Andika"/>
                <a:cs typeface="Andika"/>
                <a:sym typeface="Andika"/>
              </a:rPr>
              <a:t>Індивідуальна робота</a:t>
            </a:r>
            <a:endParaRPr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168" name="Google Shape;168;p18"/>
          <p:cNvSpPr/>
          <p:nvPr/>
        </p:nvSpPr>
        <p:spPr>
          <a:xfrm>
            <a:off x="6934175" y="451250"/>
            <a:ext cx="1789500" cy="889500"/>
          </a:xfrm>
          <a:prstGeom prst="roundRect">
            <a:avLst>
              <a:gd name="adj" fmla="val 16667"/>
            </a:avLst>
          </a:prstGeom>
          <a:solidFill>
            <a:srgbClr val="93C47D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latin typeface="Andika"/>
                <a:ea typeface="Andika"/>
                <a:cs typeface="Andika"/>
                <a:sym typeface="Andika"/>
              </a:rPr>
              <a:t>Режимні моменти</a:t>
            </a:r>
            <a:endParaRPr b="1"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169" name="Google Shape;169;p18"/>
          <p:cNvSpPr/>
          <p:nvPr/>
        </p:nvSpPr>
        <p:spPr>
          <a:xfrm>
            <a:off x="554825" y="3895175"/>
            <a:ext cx="1789500" cy="889500"/>
          </a:xfrm>
          <a:prstGeom prst="roundRect">
            <a:avLst>
              <a:gd name="adj" fmla="val 16667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latin typeface="Andika"/>
                <a:ea typeface="Andika"/>
                <a:cs typeface="Andika"/>
                <a:sym typeface="Andika"/>
              </a:rPr>
              <a:t>Самостійна діяльність дитини</a:t>
            </a:r>
            <a:endParaRPr b="1"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170" name="Google Shape;170;p18"/>
          <p:cNvSpPr/>
          <p:nvPr/>
        </p:nvSpPr>
        <p:spPr>
          <a:xfrm>
            <a:off x="6934175" y="2173213"/>
            <a:ext cx="1789500" cy="889500"/>
          </a:xfrm>
          <a:prstGeom prst="roundRect">
            <a:avLst>
              <a:gd name="adj" fmla="val 16667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latin typeface="Andika"/>
                <a:ea typeface="Andika"/>
                <a:cs typeface="Andika"/>
                <a:sym typeface="Andika"/>
              </a:rPr>
              <a:t>Навчальна діяльність (заняття)</a:t>
            </a:r>
            <a:endParaRPr b="1"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171" name="Google Shape;171;p18"/>
          <p:cNvSpPr/>
          <p:nvPr/>
        </p:nvSpPr>
        <p:spPr>
          <a:xfrm>
            <a:off x="554825" y="451250"/>
            <a:ext cx="1789500" cy="889500"/>
          </a:xfrm>
          <a:prstGeom prst="roundRect">
            <a:avLst>
              <a:gd name="adj" fmla="val 16667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latin typeface="Andika"/>
                <a:ea typeface="Andika"/>
                <a:cs typeface="Andika"/>
                <a:sym typeface="Andika"/>
              </a:rPr>
              <a:t>Образотворча діяльність дитини</a:t>
            </a:r>
            <a:endParaRPr b="1">
              <a:latin typeface="Andika"/>
              <a:ea typeface="Andika"/>
              <a:cs typeface="Andika"/>
              <a:sym typeface="Andika"/>
            </a:endParaRPr>
          </a:p>
        </p:txBody>
      </p:sp>
      <p:cxnSp>
        <p:nvCxnSpPr>
          <p:cNvPr id="172" name="Google Shape;172;p18"/>
          <p:cNvCxnSpPr>
            <a:stCxn id="163" idx="3"/>
          </p:cNvCxnSpPr>
          <p:nvPr/>
        </p:nvCxnSpPr>
        <p:spPr>
          <a:xfrm rot="10800000" flipH="1">
            <a:off x="5707800" y="1714650"/>
            <a:ext cx="582300" cy="857100"/>
          </a:xfrm>
          <a:prstGeom prst="straightConnector1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3" name="Google Shape;173;p18"/>
          <p:cNvCxnSpPr>
            <a:stCxn id="163" idx="3"/>
          </p:cNvCxnSpPr>
          <p:nvPr/>
        </p:nvCxnSpPr>
        <p:spPr>
          <a:xfrm>
            <a:off x="5707800" y="2571750"/>
            <a:ext cx="839400" cy="21300"/>
          </a:xfrm>
          <a:prstGeom prst="straightConnector1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4" name="Google Shape;174;p18"/>
          <p:cNvCxnSpPr>
            <a:stCxn id="163" idx="3"/>
          </p:cNvCxnSpPr>
          <p:nvPr/>
        </p:nvCxnSpPr>
        <p:spPr>
          <a:xfrm>
            <a:off x="5707800" y="2571750"/>
            <a:ext cx="625200" cy="589500"/>
          </a:xfrm>
          <a:prstGeom prst="straightConnector1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5" name="Google Shape;175;p18"/>
          <p:cNvCxnSpPr>
            <a:stCxn id="163" idx="1"/>
          </p:cNvCxnSpPr>
          <p:nvPr/>
        </p:nvCxnSpPr>
        <p:spPr>
          <a:xfrm rot="10800000">
            <a:off x="2968200" y="1735950"/>
            <a:ext cx="468000" cy="835800"/>
          </a:xfrm>
          <a:prstGeom prst="straightConnector1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6" name="Google Shape;176;p18"/>
          <p:cNvCxnSpPr>
            <a:stCxn id="163" idx="1"/>
          </p:cNvCxnSpPr>
          <p:nvPr/>
        </p:nvCxnSpPr>
        <p:spPr>
          <a:xfrm rot="10800000">
            <a:off x="2839800" y="2571750"/>
            <a:ext cx="596400" cy="0"/>
          </a:xfrm>
          <a:prstGeom prst="straightConnector1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7" name="Google Shape;177;p18"/>
          <p:cNvCxnSpPr>
            <a:stCxn id="163" idx="1"/>
          </p:cNvCxnSpPr>
          <p:nvPr/>
        </p:nvCxnSpPr>
        <p:spPr>
          <a:xfrm flipH="1">
            <a:off x="2904000" y="2571750"/>
            <a:ext cx="532200" cy="589500"/>
          </a:xfrm>
          <a:prstGeom prst="straightConnector1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8" name="Google Shape;178;p18"/>
          <p:cNvCxnSpPr>
            <a:stCxn id="163" idx="0"/>
            <a:endCxn id="166" idx="2"/>
          </p:cNvCxnSpPr>
          <p:nvPr/>
        </p:nvCxnSpPr>
        <p:spPr>
          <a:xfrm rot="10800000">
            <a:off x="4572000" y="1340850"/>
            <a:ext cx="0" cy="614700"/>
          </a:xfrm>
          <a:prstGeom prst="straightConnector1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9" name="Google Shape;179;p18"/>
          <p:cNvCxnSpPr>
            <a:stCxn id="163" idx="2"/>
            <a:endCxn id="167" idx="0"/>
          </p:cNvCxnSpPr>
          <p:nvPr/>
        </p:nvCxnSpPr>
        <p:spPr>
          <a:xfrm>
            <a:off x="4572000" y="3187950"/>
            <a:ext cx="0" cy="707100"/>
          </a:xfrm>
          <a:prstGeom prst="straightConnector1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:push dir="r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9"/>
          <p:cNvSpPr txBox="1">
            <a:spLocks noGrp="1"/>
          </p:cNvSpPr>
          <p:nvPr>
            <p:ph type="title"/>
          </p:nvPr>
        </p:nvSpPr>
        <p:spPr>
          <a:xfrm>
            <a:off x="947725" y="213375"/>
            <a:ext cx="7003200" cy="8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0000"/>
                </a:solidFill>
                <a:latin typeface="Andika"/>
                <a:ea typeface="Andika"/>
                <a:cs typeface="Andika"/>
                <a:sym typeface="Andika"/>
              </a:rPr>
              <a:t>Рівні знань присвоєні дітям, їх характеристика</a:t>
            </a:r>
            <a:endParaRPr sz="2400">
              <a:solidFill>
                <a:srgbClr val="FF0000"/>
              </a:solidFill>
              <a:latin typeface="Andika"/>
              <a:ea typeface="Andika"/>
              <a:cs typeface="Andika"/>
              <a:sym typeface="Andika"/>
            </a:endParaRPr>
          </a:p>
        </p:txBody>
      </p:sp>
      <p:graphicFrame>
        <p:nvGraphicFramePr>
          <p:cNvPr id="185" name="Google Shape;185;p19"/>
          <p:cNvGraphicFramePr/>
          <p:nvPr/>
        </p:nvGraphicFramePr>
        <p:xfrm>
          <a:off x="1104913" y="739400"/>
          <a:ext cx="6934175" cy="3931800"/>
        </p:xfrm>
        <a:graphic>
          <a:graphicData uri="http://schemas.openxmlformats.org/drawingml/2006/table">
            <a:tbl>
              <a:tblPr>
                <a:noFill/>
                <a:tableStyleId>{EEDB32D4-4E98-4803-A5B8-8C8DCC96137C}</a:tableStyleId>
              </a:tblPr>
              <a:tblGrid>
                <a:gridCol w="16478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2863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b="1">
                          <a:solidFill>
                            <a:srgbClr val="0000FF"/>
                          </a:solidFill>
                          <a:latin typeface="Andika"/>
                          <a:ea typeface="Andika"/>
                          <a:cs typeface="Andika"/>
                          <a:sym typeface="Andika"/>
                        </a:rPr>
                        <a:t>Рівень</a:t>
                      </a:r>
                      <a:endParaRPr b="1">
                        <a:solidFill>
                          <a:srgbClr val="0000FF"/>
                        </a:solidFill>
                        <a:latin typeface="Andika"/>
                        <a:ea typeface="Andika"/>
                        <a:cs typeface="Andika"/>
                        <a:sym typeface="Andika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b="1">
                          <a:solidFill>
                            <a:srgbClr val="0000FF"/>
                          </a:solidFill>
                          <a:latin typeface="Andika"/>
                          <a:ea typeface="Andika"/>
                          <a:cs typeface="Andika"/>
                          <a:sym typeface="Andika"/>
                        </a:rPr>
                        <a:t>Характеристика</a:t>
                      </a:r>
                      <a:endParaRPr b="1">
                        <a:solidFill>
                          <a:srgbClr val="0000FF"/>
                        </a:solidFill>
                        <a:latin typeface="Andika"/>
                        <a:ea typeface="Andika"/>
                        <a:cs typeface="Andika"/>
                        <a:sym typeface="Andik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b="1" i="1">
                          <a:latin typeface="Andika"/>
                          <a:ea typeface="Andika"/>
                          <a:cs typeface="Andika"/>
                          <a:sym typeface="Andika"/>
                        </a:rPr>
                        <a:t>Високий</a:t>
                      </a:r>
                      <a:endParaRPr b="1" i="1">
                        <a:latin typeface="Andika"/>
                        <a:ea typeface="Andika"/>
                        <a:cs typeface="Andika"/>
                        <a:sym typeface="Andika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31750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12529"/>
                        </a:buClr>
                        <a:buSzPts val="1400"/>
                        <a:buFont typeface="Andika"/>
                        <a:buChar char="➔"/>
                      </a:pPr>
                      <a:r>
                        <a:rPr lang="ru">
                          <a:solidFill>
                            <a:srgbClr val="212529"/>
                          </a:solidFill>
                          <a:highlight>
                            <a:srgbClr val="FFFFFF"/>
                          </a:highlight>
                          <a:latin typeface="Andika"/>
                          <a:ea typeface="Andika"/>
                          <a:cs typeface="Andika"/>
                          <a:sym typeface="Andika"/>
                        </a:rPr>
                        <a:t>дитина знаходить відповідь на запитання за програмою своєї вікової групи, іноді за навідним запитанням педагога; </a:t>
                      </a:r>
                      <a:endParaRPr>
                        <a:solidFill>
                          <a:srgbClr val="212529"/>
                        </a:solidFill>
                        <a:highlight>
                          <a:srgbClr val="FFFFFF"/>
                        </a:highlight>
                        <a:latin typeface="Andika"/>
                        <a:ea typeface="Andika"/>
                        <a:cs typeface="Andika"/>
                        <a:sym typeface="Andika"/>
                      </a:endParaRPr>
                    </a:p>
                    <a:p>
                      <a:pPr marL="457200" lvl="0" indent="-31750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12529"/>
                        </a:buClr>
                        <a:buSzPts val="1400"/>
                        <a:buFont typeface="Andika"/>
                        <a:buChar char="➔"/>
                      </a:pPr>
                      <a:r>
                        <a:rPr lang="ru">
                          <a:solidFill>
                            <a:srgbClr val="212529"/>
                          </a:solidFill>
                          <a:highlight>
                            <a:srgbClr val="FFFFFF"/>
                          </a:highlight>
                          <a:latin typeface="Andika"/>
                          <a:ea typeface="Andika"/>
                          <a:cs typeface="Andika"/>
                          <a:sym typeface="Andika"/>
                        </a:rPr>
                        <a:t>дитина має глибокі системні знання та практичні вміння.</a:t>
                      </a:r>
                      <a:endParaRPr>
                        <a:latin typeface="Andika"/>
                        <a:ea typeface="Andika"/>
                        <a:cs typeface="Andika"/>
                        <a:sym typeface="Andik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b="1" i="1">
                          <a:latin typeface="Andika"/>
                          <a:ea typeface="Andika"/>
                          <a:cs typeface="Andika"/>
                          <a:sym typeface="Andika"/>
                        </a:rPr>
                        <a:t>Достатній</a:t>
                      </a:r>
                      <a:endParaRPr b="1" i="1">
                        <a:latin typeface="Andika"/>
                        <a:ea typeface="Andika"/>
                        <a:cs typeface="Andika"/>
                        <a:sym typeface="Andika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31750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Andika"/>
                        <a:buChar char="➔"/>
                      </a:pPr>
                      <a:r>
                        <a:rPr lang="ru">
                          <a:latin typeface="Andika"/>
                          <a:ea typeface="Andika"/>
                          <a:cs typeface="Andika"/>
                          <a:sym typeface="Andika"/>
                        </a:rPr>
                        <a:t>дитина розуміє запитання за програмою своєї вікової групи і відповідає при значній допомозі педагога;</a:t>
                      </a:r>
                      <a:endParaRPr>
                        <a:latin typeface="Andika"/>
                        <a:ea typeface="Andika"/>
                        <a:cs typeface="Andika"/>
                        <a:sym typeface="Andika"/>
                      </a:endParaRPr>
                    </a:p>
                    <a:p>
                      <a:pPr marL="457200" lvl="0" indent="-31750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Andika"/>
                        <a:buChar char="➔"/>
                      </a:pPr>
                      <a:r>
                        <a:rPr lang="ru">
                          <a:latin typeface="Andika"/>
                          <a:ea typeface="Andika"/>
                          <a:cs typeface="Andika"/>
                          <a:sym typeface="Andika"/>
                        </a:rPr>
                        <a:t>дитина має достатні, але не глибокі знання, чекає підтримки від дорослого;</a:t>
                      </a:r>
                      <a:endParaRPr>
                        <a:latin typeface="Andika"/>
                        <a:ea typeface="Andika"/>
                        <a:cs typeface="Andika"/>
                        <a:sym typeface="Andik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74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b="1" i="1">
                          <a:latin typeface="Andika"/>
                          <a:ea typeface="Andika"/>
                          <a:cs typeface="Andika"/>
                          <a:sym typeface="Andika"/>
                        </a:rPr>
                        <a:t>Низький</a:t>
                      </a:r>
                      <a:endParaRPr b="1" i="1">
                        <a:latin typeface="Andika"/>
                        <a:ea typeface="Andika"/>
                        <a:cs typeface="Andika"/>
                        <a:sym typeface="Andika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31750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Andika"/>
                        <a:buChar char="➔"/>
                      </a:pPr>
                      <a:r>
                        <a:rPr lang="ru">
                          <a:latin typeface="Andika"/>
                          <a:ea typeface="Andika"/>
                          <a:cs typeface="Andika"/>
                          <a:sym typeface="Andika"/>
                        </a:rPr>
                        <a:t>дитина не може самостійно дати відповідь на запитання і відповідає при значній допомозі педагога; </a:t>
                      </a:r>
                      <a:endParaRPr>
                        <a:latin typeface="Andika"/>
                        <a:ea typeface="Andika"/>
                        <a:cs typeface="Andika"/>
                        <a:sym typeface="Andika"/>
                      </a:endParaRPr>
                    </a:p>
                    <a:p>
                      <a:pPr marL="457200" lvl="0" indent="-31750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Andika"/>
                        <a:buChar char="➔"/>
                      </a:pPr>
                      <a:r>
                        <a:rPr lang="ru">
                          <a:latin typeface="Andika"/>
                          <a:ea typeface="Andika"/>
                          <a:cs typeface="Andika"/>
                          <a:sym typeface="Andika"/>
                        </a:rPr>
                        <a:t>майже відсутній прояв, знання та практичні вміння часткові, обмежені.</a:t>
                      </a:r>
                      <a:endParaRPr>
                        <a:latin typeface="Andika"/>
                        <a:ea typeface="Andika"/>
                        <a:cs typeface="Andika"/>
                        <a:sym typeface="Andik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6075" y="367200"/>
            <a:ext cx="7291251" cy="4508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:push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025" y="194050"/>
            <a:ext cx="8091774" cy="455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:push dir="r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600" y="152400"/>
            <a:ext cx="7825389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3"/>
          <p:cNvSpPr txBox="1">
            <a:spLocks noGrp="1"/>
          </p:cNvSpPr>
          <p:nvPr>
            <p:ph type="body" idx="1"/>
          </p:nvPr>
        </p:nvSpPr>
        <p:spPr>
          <a:xfrm>
            <a:off x="317325" y="0"/>
            <a:ext cx="7415100" cy="426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>
                <a:solidFill>
                  <a:srgbClr val="FF0000"/>
                </a:solidFill>
                <a:latin typeface="Andika"/>
                <a:ea typeface="Andika"/>
                <a:cs typeface="Andika"/>
                <a:sym typeface="Andika"/>
              </a:rPr>
              <a:t>Рекомендації вихователям:</a:t>
            </a:r>
            <a:endParaRPr sz="1500" b="1">
              <a:solidFill>
                <a:srgbClr val="FF0000"/>
              </a:solidFill>
              <a:latin typeface="Andika"/>
              <a:ea typeface="Andika"/>
              <a:cs typeface="Andika"/>
              <a:sym typeface="Andika"/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dika"/>
              <a:buChar char="❏"/>
            </a:pPr>
            <a:r>
              <a:rPr lang="ru" sz="1400">
                <a:latin typeface="Andika"/>
                <a:ea typeface="Andika"/>
                <a:cs typeface="Andika"/>
                <a:sym typeface="Andika"/>
              </a:rPr>
              <a:t>застосовувати дистанційні форми роботи для забезпечення безперервної дошкільної освіти дітей, які часто за станом здоров`я не відвідують заклад;</a:t>
            </a:r>
            <a:endParaRPr sz="1400">
              <a:latin typeface="Andika"/>
              <a:ea typeface="Andika"/>
              <a:cs typeface="Andika"/>
              <a:sym typeface="Andika"/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dika"/>
              <a:buChar char="❏"/>
            </a:pPr>
            <a:r>
              <a:rPr lang="ru" sz="1400">
                <a:latin typeface="Andika"/>
                <a:ea typeface="Andika"/>
                <a:cs typeface="Andika"/>
                <a:sym typeface="Andika"/>
              </a:rPr>
              <a:t>ефективно використовувати потенціал різних моделей організації освітнього процесу із застосуванням сучасних інноваційних технологій, що відповідають особливостям розвитку кожної дитини;</a:t>
            </a:r>
            <a:endParaRPr sz="1400">
              <a:latin typeface="Andika"/>
              <a:ea typeface="Andika"/>
              <a:cs typeface="Andika"/>
              <a:sym typeface="Andika"/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dika"/>
              <a:buChar char="❏"/>
            </a:pPr>
            <a:r>
              <a:rPr lang="ru" sz="1400">
                <a:latin typeface="Andika"/>
                <a:ea typeface="Andika"/>
                <a:cs typeface="Andika"/>
                <a:sym typeface="Andika"/>
              </a:rPr>
              <a:t>здійснювати компетентнісний та діяльнісний підхід до організації освітнього процесу для отримання відповідних компетентностей;</a:t>
            </a:r>
            <a:endParaRPr sz="1400">
              <a:latin typeface="Andika"/>
              <a:ea typeface="Andika"/>
              <a:cs typeface="Andika"/>
              <a:sym typeface="Andika"/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dika"/>
              <a:buChar char="❏"/>
            </a:pPr>
            <a:r>
              <a:rPr lang="ru" sz="1400">
                <a:latin typeface="Andika"/>
                <a:ea typeface="Andika"/>
                <a:cs typeface="Andika"/>
                <a:sym typeface="Andika"/>
              </a:rPr>
              <a:t>впроваджувати дієві форми партнерської взаємодії з родинами щодо створення універсального розвивального (ігрового) середовища на засадах особистісно-орієнтованого та інтегрованого принципу організації освітнього процесу;</a:t>
            </a:r>
            <a:endParaRPr sz="1400">
              <a:latin typeface="Andika"/>
              <a:ea typeface="Andika"/>
              <a:cs typeface="Andika"/>
              <a:sym typeface="Andika"/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dika"/>
              <a:buChar char="❏"/>
            </a:pPr>
            <a:r>
              <a:rPr lang="ru" sz="1400">
                <a:latin typeface="Andika"/>
                <a:ea typeface="Andika"/>
                <a:cs typeface="Andika"/>
                <a:sym typeface="Andika"/>
              </a:rPr>
              <a:t>оптимізувати роботу щодо комунікативної компетентності, у різних формах конструктивної взаємодії дитини.</a:t>
            </a:r>
            <a:endParaRPr sz="1400">
              <a:latin typeface="Andika"/>
              <a:ea typeface="Andika"/>
              <a:cs typeface="Andika"/>
              <a:sym typeface="And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6" name="Google Shape;20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6977" y="3579024"/>
            <a:ext cx="1253074" cy="1210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ip dir="l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 rot="17883324">
            <a:off x="6744570" y="2922281"/>
            <a:ext cx="2875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dirty="0" smtClean="0">
                <a:ln>
                  <a:solidFill>
                    <a:srgbClr val="E78A5C">
                      <a:lumMod val="50000"/>
                    </a:srgbClr>
                  </a:solidFill>
                </a:ln>
                <a:solidFill>
                  <a:srgbClr val="E78A5C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Дякуємо за увагу</a:t>
            </a:r>
            <a:endParaRPr lang="ru-RU" b="1" dirty="0">
              <a:ln>
                <a:solidFill>
                  <a:srgbClr val="E78A5C">
                    <a:lumMod val="50000"/>
                  </a:srgbClr>
                </a:solidFill>
              </a:ln>
              <a:solidFill>
                <a:srgbClr val="E78A5C">
                  <a:lumMod val="50000"/>
                </a:srgbClr>
              </a:solidFill>
              <a:latin typeface="Cambr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2762" y="288757"/>
            <a:ext cx="83451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Найкраще свідчення ефективної роботи освітнього  закладу – здорові, щасливі, всебічно розвинені діти та творчі, активні педагоги.</a:t>
            </a:r>
            <a:r>
              <a:rPr lang="uk-UA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257" y="1219200"/>
            <a:ext cx="7413172" cy="3668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4"/>
          <p:cNvSpPr txBox="1">
            <a:spLocks noGrp="1"/>
          </p:cNvSpPr>
          <p:nvPr>
            <p:ph type="body" idx="1"/>
          </p:nvPr>
        </p:nvSpPr>
        <p:spPr>
          <a:xfrm>
            <a:off x="390550" y="7048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" sz="1400">
                <a:solidFill>
                  <a:srgbClr val="000000"/>
                </a:solidFill>
                <a:latin typeface="Andika"/>
                <a:ea typeface="Andika"/>
                <a:cs typeface="Andika"/>
                <a:sym typeface="Andika"/>
              </a:rPr>
              <a:t>Пріоритетним напрямом діяльності закладів освіти є спрямування освітнього процесу на реалізацію нового Базового компонента дошкільної освіти. </a:t>
            </a:r>
            <a:endParaRPr sz="1400">
              <a:solidFill>
                <a:srgbClr val="000000"/>
              </a:solidFill>
              <a:latin typeface="Andika"/>
              <a:ea typeface="Andika"/>
              <a:cs typeface="Andika"/>
              <a:sym typeface="Andika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000000"/>
                </a:solidFill>
                <a:latin typeface="Andika"/>
                <a:ea typeface="Andika"/>
                <a:cs typeface="Andika"/>
                <a:sym typeface="Andika"/>
              </a:rPr>
              <a:t>Цілісність освітнього процесу в  закладі освіти  забезпечується реалізацією  Базового компонента дошкільної освіти та тієї чи іншої програми. </a:t>
            </a:r>
            <a:endParaRPr sz="1400">
              <a:solidFill>
                <a:srgbClr val="000000"/>
              </a:solidFill>
              <a:latin typeface="Andika"/>
              <a:ea typeface="Andika"/>
              <a:cs typeface="Andika"/>
              <a:sym typeface="Andika"/>
            </a:endParaRPr>
          </a:p>
        </p:txBody>
      </p:sp>
      <p:pic>
        <p:nvPicPr>
          <p:cNvPr id="134" name="Google Shape;13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9000" y="2157500"/>
            <a:ext cx="2559368" cy="2533525"/>
          </a:xfrm>
          <a:prstGeom prst="rect">
            <a:avLst/>
          </a:prstGeom>
          <a:noFill/>
          <a:ln>
            <a:noFill/>
          </a:ln>
          <a:effectLst>
            <a:outerShdw blurRad="57150" dist="19050" dir="14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35" name="Google Shape;135;p14"/>
          <p:cNvPicPr preferRelativeResize="0"/>
          <p:nvPr/>
        </p:nvPicPr>
        <p:blipFill rotWithShape="1">
          <a:blip r:embed="rId4">
            <a:alphaModFix/>
          </a:blip>
          <a:srcRect t="7866" b="7545"/>
          <a:stretch/>
        </p:blipFill>
        <p:spPr>
          <a:xfrm>
            <a:off x="4654400" y="2005161"/>
            <a:ext cx="2482201" cy="2838199"/>
          </a:xfrm>
          <a:prstGeom prst="rect">
            <a:avLst/>
          </a:prstGeom>
          <a:noFill/>
          <a:ln>
            <a:noFill/>
          </a:ln>
          <a:effectLst>
            <a:outerShdw blurRad="57150" dist="19050" dir="1842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:push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5"/>
          <p:cNvSpPr txBox="1">
            <a:spLocks noGrp="1"/>
          </p:cNvSpPr>
          <p:nvPr>
            <p:ph type="body" idx="4294967295"/>
          </p:nvPr>
        </p:nvSpPr>
        <p:spPr>
          <a:xfrm>
            <a:off x="679200" y="1326375"/>
            <a:ext cx="7785600" cy="31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rgbClr val="000000"/>
                </a:solidFill>
                <a:latin typeface="Andika"/>
                <a:ea typeface="Andika"/>
                <a:cs typeface="Andika"/>
                <a:sym typeface="Andika"/>
              </a:rPr>
              <a:t>Успішна реалізація завдань Базового компонента дошкільної освіти та програми, за якою працює заклад освіти, залежить від таких умов:</a:t>
            </a:r>
            <a:endParaRPr sz="1500" dirty="0">
              <a:solidFill>
                <a:srgbClr val="000000"/>
              </a:solidFill>
              <a:latin typeface="Andika"/>
              <a:ea typeface="Andika"/>
              <a:cs typeface="Andika"/>
              <a:sym typeface="Andika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ndika"/>
              <a:buChar char="❖"/>
            </a:pPr>
            <a:r>
              <a:rPr lang="ru" sz="1500" dirty="0">
                <a:solidFill>
                  <a:srgbClr val="000000"/>
                </a:solidFill>
                <a:latin typeface="Andika"/>
                <a:ea typeface="Andika"/>
                <a:cs typeface="Andika"/>
                <a:sym typeface="Andika"/>
              </a:rPr>
              <a:t>  професійна підготовка кадрів;</a:t>
            </a:r>
            <a:endParaRPr sz="1500" dirty="0">
              <a:solidFill>
                <a:srgbClr val="000000"/>
              </a:solidFill>
              <a:latin typeface="Andika"/>
              <a:ea typeface="Andika"/>
              <a:cs typeface="Andika"/>
              <a:sym typeface="Andika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ndika"/>
              <a:buChar char="❖"/>
            </a:pPr>
            <a:r>
              <a:rPr lang="ru" sz="1500" dirty="0">
                <a:solidFill>
                  <a:srgbClr val="000000"/>
                </a:solidFill>
                <a:latin typeface="Andika"/>
                <a:ea typeface="Andika"/>
                <a:cs typeface="Andika"/>
                <a:sym typeface="Andika"/>
              </a:rPr>
              <a:t> створення предметно-розвивального середовища;</a:t>
            </a:r>
            <a:endParaRPr sz="1500" dirty="0">
              <a:solidFill>
                <a:srgbClr val="000000"/>
              </a:solidFill>
              <a:latin typeface="Andika"/>
              <a:ea typeface="Andika"/>
              <a:cs typeface="Andika"/>
              <a:sym typeface="Andika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ndika"/>
              <a:buChar char="❖"/>
            </a:pPr>
            <a:r>
              <a:rPr lang="ru" sz="1500" dirty="0">
                <a:solidFill>
                  <a:srgbClr val="000000"/>
                </a:solidFill>
                <a:latin typeface="Andika"/>
                <a:ea typeface="Andika"/>
                <a:cs typeface="Andika"/>
                <a:sym typeface="Andika"/>
              </a:rPr>
              <a:t>науковий супровід навчальних програм;</a:t>
            </a:r>
            <a:endParaRPr sz="1500" dirty="0">
              <a:solidFill>
                <a:srgbClr val="000000"/>
              </a:solidFill>
              <a:latin typeface="Andika"/>
              <a:ea typeface="Andika"/>
              <a:cs typeface="Andika"/>
              <a:sym typeface="Andika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ndika"/>
              <a:buChar char="❖"/>
            </a:pPr>
            <a:r>
              <a:rPr lang="ru" sz="1500" dirty="0">
                <a:solidFill>
                  <a:srgbClr val="000000"/>
                </a:solidFill>
                <a:latin typeface="Andika"/>
                <a:ea typeface="Andika"/>
                <a:cs typeface="Andika"/>
                <a:sym typeface="Andika"/>
              </a:rPr>
              <a:t>навчально-методичне забезпечення;</a:t>
            </a:r>
            <a:endParaRPr sz="1500" dirty="0">
              <a:solidFill>
                <a:srgbClr val="000000"/>
              </a:solidFill>
              <a:latin typeface="Andika"/>
              <a:ea typeface="Andika"/>
              <a:cs typeface="Andika"/>
              <a:sym typeface="Andika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ndika"/>
              <a:buChar char="❖"/>
            </a:pPr>
            <a:r>
              <a:rPr lang="ru" sz="1500" dirty="0" smtClean="0">
                <a:solidFill>
                  <a:srgbClr val="000000"/>
                </a:solidFill>
                <a:latin typeface="Andika"/>
                <a:ea typeface="Andika"/>
                <a:cs typeface="Andika"/>
                <a:sym typeface="Andika"/>
              </a:rPr>
              <a:t>виявлення </a:t>
            </a:r>
            <a:r>
              <a:rPr lang="ru" sz="1500" dirty="0">
                <a:solidFill>
                  <a:srgbClr val="000000"/>
                </a:solidFill>
                <a:latin typeface="Andika"/>
                <a:ea typeface="Andika"/>
                <a:cs typeface="Andika"/>
                <a:sym typeface="Andika"/>
              </a:rPr>
              <a:t>труднощів у педагогів, з метою їх корекції; </a:t>
            </a:r>
            <a:endParaRPr sz="1500" dirty="0">
              <a:solidFill>
                <a:srgbClr val="000000"/>
              </a:solidFill>
              <a:latin typeface="Andika"/>
              <a:ea typeface="Andika"/>
              <a:cs typeface="Andika"/>
              <a:sym typeface="Andika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ndika"/>
              <a:buChar char="❖"/>
            </a:pPr>
            <a:r>
              <a:rPr lang="ru" sz="1500" dirty="0">
                <a:solidFill>
                  <a:srgbClr val="000000"/>
                </a:solidFill>
                <a:latin typeface="Andika"/>
                <a:ea typeface="Andika"/>
                <a:cs typeface="Andika"/>
                <a:sym typeface="Andika"/>
              </a:rPr>
              <a:t>створення консультативної служби для батьків.</a:t>
            </a:r>
            <a:endParaRPr sz="1500" dirty="0">
              <a:solidFill>
                <a:srgbClr val="000000"/>
              </a:solidFill>
              <a:latin typeface="Andika"/>
              <a:ea typeface="Andika"/>
              <a:cs typeface="Andika"/>
              <a:sym typeface="Andika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:push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4304" y="346510"/>
            <a:ext cx="6366900" cy="875899"/>
          </a:xfrm>
        </p:spPr>
        <p:txBody>
          <a:bodyPr>
            <a:noAutofit/>
          </a:bodyPr>
          <a:lstStyle/>
          <a:p>
            <a:r>
              <a:rPr lang="ru-RU" sz="16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Педагогічна</a:t>
            </a:r>
            <a:r>
              <a:rPr lang="ru-RU" sz="1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діагностика</a:t>
            </a:r>
            <a:r>
              <a:rPr lang="ru-RU" sz="1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16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метод  </a:t>
            </a:r>
            <a:r>
              <a:rPr lang="ru-RU" sz="16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достеменного</a:t>
            </a:r>
            <a:r>
              <a:rPr lang="ru-RU" sz="16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визначення</a:t>
            </a:r>
            <a:r>
              <a:rPr lang="ru-RU" sz="16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результатів</a:t>
            </a:r>
            <a:r>
              <a:rPr lang="ru-RU" sz="16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освітнього</a:t>
            </a:r>
            <a:r>
              <a:rPr lang="ru-RU" sz="16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процесу</a:t>
            </a:r>
            <a:r>
              <a:rPr lang="ru-RU" sz="16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16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педагогічне</a:t>
            </a:r>
            <a:r>
              <a:rPr lang="ru-RU" sz="16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діагностування</a:t>
            </a:r>
            <a:r>
              <a:rPr lang="ru-RU" sz="16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 - </a:t>
            </a:r>
            <a:r>
              <a:rPr lang="ru-RU" sz="16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процес</a:t>
            </a:r>
            <a:r>
              <a:rPr lang="ru-RU" sz="16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6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складова</a:t>
            </a:r>
            <a:r>
              <a:rPr lang="ru-RU" sz="16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частина</a:t>
            </a:r>
            <a:r>
              <a:rPr lang="ru-RU" sz="16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6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практичної</a:t>
            </a:r>
            <a:r>
              <a:rPr lang="ru-RU" sz="16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sz="16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педагога, яка </a:t>
            </a:r>
            <a:r>
              <a:rPr lang="ru-RU" sz="16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передбачається</a:t>
            </a:r>
            <a:r>
              <a:rPr lang="ru-RU" sz="16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16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посадовими</a:t>
            </a:r>
            <a:r>
              <a:rPr lang="ru-RU" sz="16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обов’язками</a:t>
            </a:r>
            <a:endParaRPr lang="uk-UA" sz="16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754" y="1780673"/>
            <a:ext cx="3821231" cy="3128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 rot="708980">
            <a:off x="640360" y="624745"/>
            <a:ext cx="7000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C00000"/>
                </a:solidFill>
                <a:latin typeface="Comic Sans MS" pitchFamily="66" charset="0"/>
              </a:rPr>
              <a:t>Мета</a:t>
            </a:r>
            <a:endParaRPr lang="ru-RU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710226">
            <a:off x="234824" y="1193360"/>
            <a:ext cx="39241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вивчення</a:t>
            </a:r>
            <a:r>
              <a:rPr lang="ru-RU" b="1" dirty="0" smtClean="0"/>
              <a:t>  стану </a:t>
            </a:r>
            <a:r>
              <a:rPr lang="ru-RU" b="1" dirty="0" err="1" smtClean="0"/>
              <a:t>і</a:t>
            </a:r>
            <a:r>
              <a:rPr lang="ru-RU" b="1" dirty="0" smtClean="0"/>
              <a:t> </a:t>
            </a:r>
            <a:r>
              <a:rPr lang="ru-RU" b="1" dirty="0" err="1" smtClean="0"/>
              <a:t>результатів</a:t>
            </a:r>
            <a:r>
              <a:rPr lang="ru-RU" b="1" dirty="0" smtClean="0"/>
              <a:t> </a:t>
            </a:r>
            <a:r>
              <a:rPr lang="ru-RU" b="1" dirty="0" err="1" smtClean="0"/>
              <a:t>освітнього</a:t>
            </a:r>
            <a:r>
              <a:rPr lang="ru-RU" b="1" dirty="0" smtClean="0"/>
              <a:t> </a:t>
            </a:r>
            <a:r>
              <a:rPr lang="ru-RU" b="1" dirty="0" err="1" smtClean="0"/>
              <a:t>процесу</a:t>
            </a:r>
            <a:r>
              <a:rPr lang="ru-RU" b="1" dirty="0" smtClean="0"/>
              <a:t> </a:t>
            </a:r>
            <a:r>
              <a:rPr lang="ru-RU" b="1" dirty="0" err="1" smtClean="0"/>
              <a:t>з</a:t>
            </a:r>
            <a:r>
              <a:rPr lang="ru-RU" b="1" dirty="0" smtClean="0"/>
              <a:t> </a:t>
            </a:r>
            <a:r>
              <a:rPr lang="ru-RU" b="1" dirty="0" err="1" smtClean="0"/>
              <a:t>дошкільниками</a:t>
            </a:r>
            <a:r>
              <a:rPr lang="ru-RU" b="1" dirty="0" smtClean="0"/>
              <a:t>, </a:t>
            </a:r>
            <a:r>
              <a:rPr lang="ru-RU" b="1" dirty="0" err="1" smtClean="0"/>
              <a:t>рівнів</a:t>
            </a:r>
            <a:r>
              <a:rPr lang="ru-RU" b="1" dirty="0" smtClean="0"/>
              <a:t> </a:t>
            </a:r>
            <a:r>
              <a:rPr lang="ru-RU" b="1" dirty="0" err="1" smtClean="0"/>
              <a:t>їх</a:t>
            </a:r>
            <a:r>
              <a:rPr lang="ru-RU" b="1" dirty="0" smtClean="0"/>
              <a:t> </a:t>
            </a:r>
            <a:r>
              <a:rPr lang="ru-RU" b="1" dirty="0" err="1" smtClean="0"/>
              <a:t>розвитку</a:t>
            </a:r>
            <a:endParaRPr lang="uk-UA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8489" y="1424541"/>
            <a:ext cx="4735629" cy="3465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6177" y="-336884"/>
            <a:ext cx="6366900" cy="1617043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accent5"/>
                </a:solidFill>
              </a:rPr>
              <a:t>Види педагогічної діагностики</a:t>
            </a:r>
            <a:endParaRPr lang="uk-UA" dirty="0">
              <a:solidFill>
                <a:schemeClr val="accent5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6509" y="1299411"/>
            <a:ext cx="3599849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lvl="0" indent="-273050" algn="just">
              <a:buFont typeface="Wingdings" pitchFamily="2" charset="2"/>
              <a:buChar char="Ø"/>
            </a:pP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Початкова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на початку навчального року з метою визначення стартових можливостей дошкільників і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постановки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конкретних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завдань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на перспективу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273050" lvl="0" indent="-273050" algn="just">
              <a:buFont typeface="Wingdings" pitchFamily="2" charset="2"/>
              <a:buChar char="Ø"/>
            </a:pP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Поточна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відстеження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результатів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освітнього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процесу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дітьми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певному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етапі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– за місяць, квартал, півріччя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 –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за потреби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73050" lvl="0" indent="-273050" algn="just">
              <a:buFont typeface="Wingdings" pitchFamily="2" charset="2"/>
              <a:buChar char="Ø"/>
            </a:pP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Узагальнювальна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підбиття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підсумків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життєдіяльності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дошкільників, визначення рівнів їх розвитку та виконання освітньої  програми на кінець навчального року)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84860" y="673768"/>
            <a:ext cx="4937759" cy="4220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3929" y="211757"/>
            <a:ext cx="6366900" cy="1010652"/>
          </a:xfrm>
        </p:spPr>
        <p:txBody>
          <a:bodyPr>
            <a:noAutofit/>
          </a:bodyPr>
          <a:lstStyle/>
          <a:p>
            <a:r>
              <a:rPr lang="uk-UA" sz="2000" b="1" dirty="0" smtClean="0">
                <a:solidFill>
                  <a:srgbClr val="002060"/>
                </a:solidFill>
              </a:rPr>
              <a:t>Готовність дитини до навчання у школі - важливий показник результативності роботи вихователя та освітнього закладу в цілому</a:t>
            </a:r>
            <a:endParaRPr lang="uk-UA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508" y="1205256"/>
            <a:ext cx="3907856" cy="3645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79495" y="1203158"/>
            <a:ext cx="4471563" cy="3619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3928" y="269510"/>
            <a:ext cx="6974819" cy="615074"/>
          </a:xfrm>
        </p:spPr>
        <p:txBody>
          <a:bodyPr>
            <a:noAutofit/>
          </a:bodyPr>
          <a:lstStyle/>
          <a:p>
            <a:r>
              <a:rPr lang="uk-UA" sz="2000" b="1" dirty="0" smtClean="0">
                <a:solidFill>
                  <a:srgbClr val="C00000"/>
                </a:solidFill>
                <a:latin typeface="Cambria" pitchFamily="18" charset="0"/>
              </a:rPr>
              <a:t>Показник ефективності реалізації завдань БКДО – </a:t>
            </a:r>
            <a:br>
              <a:rPr lang="uk-UA" sz="2000" b="1" dirty="0" smtClean="0">
                <a:solidFill>
                  <a:srgbClr val="C00000"/>
                </a:solidFill>
                <a:latin typeface="Cambria" pitchFamily="18" charset="0"/>
              </a:rPr>
            </a:br>
            <a:r>
              <a:rPr lang="uk-UA" sz="2000" b="1" dirty="0" smtClean="0">
                <a:solidFill>
                  <a:srgbClr val="C00000"/>
                </a:solidFill>
                <a:latin typeface="Cambria" pitchFamily="18" charset="0"/>
              </a:rPr>
              <a:t> його наступність зі стандартами початкової школи</a:t>
            </a:r>
            <a:endParaRPr lang="uk-UA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417" y="884583"/>
            <a:ext cx="4448337" cy="403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2257" y="952900"/>
            <a:ext cx="4090737" cy="3955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6"/>
          <p:cNvSpPr txBox="1"/>
          <p:nvPr/>
        </p:nvSpPr>
        <p:spPr>
          <a:xfrm>
            <a:off x="2882475" y="321475"/>
            <a:ext cx="3118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0000FF"/>
                </a:solidFill>
                <a:latin typeface="Andika"/>
                <a:ea typeface="Andika"/>
                <a:cs typeface="Andika"/>
                <a:sym typeface="Andika"/>
              </a:rPr>
              <a:t>МОНІТОРИНГ</a:t>
            </a:r>
            <a:endParaRPr sz="2000" b="1">
              <a:solidFill>
                <a:srgbClr val="0000FF"/>
              </a:solidFill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146" name="Google Shape;146;p16"/>
          <p:cNvSpPr txBox="1"/>
          <p:nvPr/>
        </p:nvSpPr>
        <p:spPr>
          <a:xfrm>
            <a:off x="407175" y="1543025"/>
            <a:ext cx="3279000" cy="29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Andika"/>
                <a:ea typeface="Andika"/>
                <a:cs typeface="Andika"/>
                <a:sym typeface="Andika"/>
              </a:rPr>
              <a:t>це засіб контролю за освітнім процесом, форма організації збору, зберігання, оброблення та розповсюдження інформації про діяльність педагогічного колективу закладу, що забезпечує безперервне стеження за станом освітньої роботи і прогнозування розвитку  дошкільної освіти.</a:t>
            </a:r>
            <a:endParaRPr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147" name="Google Shape;147;p16"/>
          <p:cNvSpPr txBox="1"/>
          <p:nvPr/>
        </p:nvSpPr>
        <p:spPr>
          <a:xfrm>
            <a:off x="5004175" y="1543025"/>
            <a:ext cx="3600600" cy="3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Andika"/>
                <a:ea typeface="Andika"/>
                <a:cs typeface="Andika"/>
                <a:sym typeface="Andika"/>
              </a:rPr>
              <a:t>це комплекс заходів, які забезпечують системний довготривалий контроль за станом та тенденціями розвитку кожної дитини. Він є необхідною складовою освітньої діяльності педагога. Завдяки моніторингу педагог може з’ясувати, чи у правильному напрямі він здійснює освітній процес і вчасно внести потрібні корективи.</a:t>
            </a:r>
            <a:endParaRPr>
              <a:latin typeface="Andika"/>
              <a:ea typeface="Andika"/>
              <a:cs typeface="Andika"/>
              <a:sym typeface="Andika"/>
            </a:endParaRPr>
          </a:p>
        </p:txBody>
      </p:sp>
      <p:cxnSp>
        <p:nvCxnSpPr>
          <p:cNvPr id="148" name="Google Shape;148;p16"/>
          <p:cNvCxnSpPr/>
          <p:nvPr/>
        </p:nvCxnSpPr>
        <p:spPr>
          <a:xfrm flipH="1">
            <a:off x="3621725" y="781775"/>
            <a:ext cx="605400" cy="5523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9" name="Google Shape;149;p16"/>
          <p:cNvCxnSpPr/>
          <p:nvPr/>
        </p:nvCxnSpPr>
        <p:spPr>
          <a:xfrm>
            <a:off x="4516450" y="814075"/>
            <a:ext cx="562800" cy="5844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B26B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7"/>
          <p:cNvSpPr txBox="1">
            <a:spLocks noGrp="1"/>
          </p:cNvSpPr>
          <p:nvPr>
            <p:ph type="title"/>
          </p:nvPr>
        </p:nvSpPr>
        <p:spPr>
          <a:xfrm>
            <a:off x="333300" y="299125"/>
            <a:ext cx="4206600" cy="12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55" b="1">
                <a:solidFill>
                  <a:srgbClr val="FF0000"/>
                </a:solidFill>
                <a:latin typeface="Andika"/>
                <a:ea typeface="Andika"/>
                <a:cs typeface="Andika"/>
                <a:sym typeface="Andika"/>
              </a:rPr>
              <a:t>Мета моніторингу: </a:t>
            </a:r>
            <a:endParaRPr sz="1555" b="1">
              <a:solidFill>
                <a:srgbClr val="FF0000"/>
              </a:solidFill>
              <a:latin typeface="Andika"/>
              <a:ea typeface="Andika"/>
              <a:cs typeface="Andika"/>
              <a:sym typeface="Andik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55" b="1">
                <a:solidFill>
                  <a:srgbClr val="000000"/>
                </a:solidFill>
                <a:latin typeface="Andika"/>
                <a:ea typeface="Andika"/>
                <a:cs typeface="Andika"/>
                <a:sym typeface="Andika"/>
              </a:rPr>
              <a:t>вивчення стану реалізації завдань Базового компонента дошкільної освіти та стану організації освітнього процесу в закладі освіти.</a:t>
            </a:r>
            <a:endParaRPr sz="1555" b="1">
              <a:solidFill>
                <a:srgbClr val="000000"/>
              </a:solidFill>
              <a:latin typeface="Andika"/>
              <a:ea typeface="Andika"/>
              <a:cs typeface="Andika"/>
              <a:sym typeface="Andik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7"/>
          <p:cNvSpPr txBox="1">
            <a:spLocks noGrp="1"/>
          </p:cNvSpPr>
          <p:nvPr>
            <p:ph type="body" idx="1"/>
          </p:nvPr>
        </p:nvSpPr>
        <p:spPr>
          <a:xfrm>
            <a:off x="3718350" y="2128525"/>
            <a:ext cx="4918500" cy="26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b="1">
                <a:solidFill>
                  <a:srgbClr val="FF0000"/>
                </a:solidFill>
                <a:latin typeface="Andika"/>
                <a:ea typeface="Andika"/>
                <a:cs typeface="Andika"/>
                <a:sym typeface="Andika"/>
              </a:rPr>
              <a:t>Завдання моніторингового дослідження:</a:t>
            </a:r>
            <a:endParaRPr sz="1400" b="1">
              <a:solidFill>
                <a:srgbClr val="FF0000"/>
              </a:solidFill>
              <a:latin typeface="Andika"/>
              <a:ea typeface="Andika"/>
              <a:cs typeface="Andika"/>
              <a:sym typeface="Andika"/>
            </a:endParaRPr>
          </a:p>
          <a:p>
            <a:pPr marL="457200" lvl="0" indent="-317500" algn="just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ndika"/>
              <a:buChar char="❖"/>
            </a:pPr>
            <a:r>
              <a:rPr lang="ru" sz="1400" b="1">
                <a:solidFill>
                  <a:srgbClr val="000000"/>
                </a:solidFill>
                <a:latin typeface="Andika"/>
                <a:ea typeface="Andika"/>
                <a:cs typeface="Andika"/>
                <a:sym typeface="Andika"/>
              </a:rPr>
              <a:t>виявити якість практичної реалізації завдань Базового компоненту дошкільної освіти;</a:t>
            </a:r>
            <a:endParaRPr sz="1400" b="1">
              <a:solidFill>
                <a:srgbClr val="000000"/>
              </a:solidFill>
              <a:latin typeface="Andika"/>
              <a:ea typeface="Andika"/>
              <a:cs typeface="Andika"/>
              <a:sym typeface="Andika"/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ndika"/>
              <a:buChar char="❖"/>
            </a:pPr>
            <a:r>
              <a:rPr lang="ru" sz="1400" b="1">
                <a:solidFill>
                  <a:srgbClr val="000000"/>
                </a:solidFill>
                <a:latin typeface="Andika"/>
                <a:ea typeface="Andika"/>
                <a:cs typeface="Andika"/>
                <a:sym typeface="Andika"/>
              </a:rPr>
              <a:t>дослідити рівень засвоєння програмового матеріалу дошкільниками;</a:t>
            </a:r>
            <a:endParaRPr sz="1400" b="1">
              <a:solidFill>
                <a:srgbClr val="000000"/>
              </a:solidFill>
              <a:latin typeface="Andika"/>
              <a:ea typeface="Andika"/>
              <a:cs typeface="Andika"/>
              <a:sym typeface="Andika"/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ndika"/>
              <a:buChar char="❖"/>
            </a:pPr>
            <a:r>
              <a:rPr lang="ru" sz="1400" b="1">
                <a:solidFill>
                  <a:srgbClr val="000000"/>
                </a:solidFill>
                <a:latin typeface="Andika"/>
                <a:ea typeface="Andika"/>
                <a:cs typeface="Andika"/>
                <a:sym typeface="Andika"/>
              </a:rPr>
              <a:t>визначити чинники, які сприяють покращенню виконання освітньої програми в закладі освіти;</a:t>
            </a:r>
            <a:endParaRPr sz="1400" b="1">
              <a:solidFill>
                <a:srgbClr val="000000"/>
              </a:solidFill>
              <a:latin typeface="Andika"/>
              <a:ea typeface="Andika"/>
              <a:cs typeface="Andika"/>
              <a:sym typeface="Andika"/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ndika"/>
              <a:buChar char="❖"/>
            </a:pPr>
            <a:r>
              <a:rPr lang="ru" sz="1400" b="1">
                <a:solidFill>
                  <a:srgbClr val="000000"/>
                </a:solidFill>
                <a:latin typeface="Andika"/>
                <a:ea typeface="Andika"/>
                <a:cs typeface="Andika"/>
                <a:sym typeface="Andika"/>
              </a:rPr>
              <a:t>надати рекомендації педагогам та батькам дошкільників.</a:t>
            </a:r>
            <a:endParaRPr sz="1400" b="1">
              <a:solidFill>
                <a:srgbClr val="000000"/>
              </a:solidFill>
              <a:latin typeface="Andika"/>
              <a:ea typeface="Andika"/>
              <a:cs typeface="Andika"/>
              <a:sym typeface="Andika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400"/>
          </a:p>
        </p:txBody>
      </p:sp>
      <p:sp>
        <p:nvSpPr>
          <p:cNvPr id="156" name="Google Shape;156;p17"/>
          <p:cNvSpPr/>
          <p:nvPr/>
        </p:nvSpPr>
        <p:spPr>
          <a:xfrm>
            <a:off x="446400" y="258625"/>
            <a:ext cx="4125600" cy="1335600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7"/>
          <p:cNvSpPr/>
          <p:nvPr/>
        </p:nvSpPr>
        <p:spPr>
          <a:xfrm>
            <a:off x="3718350" y="1881525"/>
            <a:ext cx="5154300" cy="2925300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8" name="Google Shape;15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175" y="2332126"/>
            <a:ext cx="2810419" cy="2024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push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601</Words>
  <Application>Microsoft Office PowerPoint</Application>
  <PresentationFormat>Экран (16:9)</PresentationFormat>
  <Paragraphs>61</Paragraphs>
  <Slides>16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5" baseType="lpstr">
      <vt:lpstr>Arial</vt:lpstr>
      <vt:lpstr>Nunito</vt:lpstr>
      <vt:lpstr>Cambria</vt:lpstr>
      <vt:lpstr>Andika</vt:lpstr>
      <vt:lpstr>Calibri</vt:lpstr>
      <vt:lpstr>Times New Roman</vt:lpstr>
      <vt:lpstr>Comic Sans MS</vt:lpstr>
      <vt:lpstr>Wingdings</vt:lpstr>
      <vt:lpstr>Shift</vt:lpstr>
      <vt:lpstr> Моніторинг досягнень дітей дошкільного віку Початкової школи імені Софії Русової за І семестр  2023-2024 н. р.  </vt:lpstr>
      <vt:lpstr>Слайд 2</vt:lpstr>
      <vt:lpstr>Слайд 3</vt:lpstr>
      <vt:lpstr>Педагогічна діагностика – це метод  достеменного визначення результатів освітнього процесу; педагогічне діагностування - процес (складова частина) практичної діяльності педагога, яка передбачається його посадовими обов’язками</vt:lpstr>
      <vt:lpstr>Види педагогічної діагностики</vt:lpstr>
      <vt:lpstr>Готовність дитини до навчання у школі - важливий показник результативності роботи вихователя та освітнього закладу в цілому</vt:lpstr>
      <vt:lpstr>Показник ефективності реалізації завдань БКДО –   його наступність зі стандартами початкової школи</vt:lpstr>
      <vt:lpstr>Слайд 8</vt:lpstr>
      <vt:lpstr>Мета моніторингу:  вивчення стану реалізації завдань Базового компонента дошкільної освіти та стану організації освітнього процесу в закладі освіти. </vt:lpstr>
      <vt:lpstr>Слайд 10</vt:lpstr>
      <vt:lpstr>Рівні знань присвоєні дітям, їх характеристика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Моніторинг оцінювання дошкільного підрозділу Початкової школи імені Софії Русової</dc:title>
  <dc:creator>Lenovo</dc:creator>
  <cp:lastModifiedBy>Lenovo</cp:lastModifiedBy>
  <cp:revision>4</cp:revision>
  <dcterms:modified xsi:type="dcterms:W3CDTF">2024-01-26T18:22:20Z</dcterms:modified>
</cp:coreProperties>
</file>